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478" r:id="rId3"/>
    <p:sldId id="764" r:id="rId4"/>
    <p:sldId id="777" r:id="rId5"/>
    <p:sldId id="778" r:id="rId6"/>
    <p:sldId id="779" r:id="rId7"/>
    <p:sldId id="689" r:id="rId8"/>
    <p:sldId id="769" r:id="rId9"/>
    <p:sldId id="767" r:id="rId10"/>
    <p:sldId id="768" r:id="rId11"/>
    <p:sldId id="771" r:id="rId12"/>
    <p:sldId id="772" r:id="rId13"/>
    <p:sldId id="770" r:id="rId14"/>
    <p:sldId id="773" r:id="rId15"/>
    <p:sldId id="7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200"/>
    <a:srgbClr val="3A3A3A"/>
    <a:srgbClr val="113743"/>
    <a:srgbClr val="F90000"/>
    <a:srgbClr val="00A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1" autoAdjust="0"/>
    <p:restoredTop sz="95033" autoAdjust="0"/>
  </p:normalViewPr>
  <p:slideViewPr>
    <p:cSldViewPr snapToGrid="0" snapToObjects="1">
      <p:cViewPr varScale="1">
        <p:scale>
          <a:sx n="78" d="100"/>
          <a:sy n="78" d="100"/>
        </p:scale>
        <p:origin x="744" y="72"/>
      </p:cViewPr>
      <p:guideLst/>
    </p:cSldViewPr>
  </p:slideViewPr>
  <p:outlineViewPr>
    <p:cViewPr>
      <p:scale>
        <a:sx n="33" d="100"/>
        <a:sy n="33" d="100"/>
      </p:scale>
      <p:origin x="0" y="-244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474E3-B0D5-49D1-B00B-6B21EAA911D8}" type="datetimeFigureOut">
              <a:rPr lang="pt-BR" smtClean="0"/>
              <a:t>08/04/2025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157EA-B993-4355-B0D3-5DA5DC66A1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435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CB50BE3-6F32-4AB8-9EC3-CFFDDF0E0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40" y="66434"/>
            <a:ext cx="10873991" cy="40011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3A3A3A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4031F118-57E4-4DE7-A0A6-BBF7C169A4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0175" y="819150"/>
            <a:ext cx="11741150" cy="14351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Clr>
                <a:srgbClr val="00AE9E"/>
              </a:buClr>
              <a:defRPr sz="2000"/>
            </a:lvl2pPr>
            <a:lvl3pPr>
              <a:buClr>
                <a:srgbClr val="00AE9E"/>
              </a:buClr>
              <a:defRPr sz="2000"/>
            </a:lvl3pPr>
            <a:lvl4pPr>
              <a:buClr>
                <a:srgbClr val="00AE9E"/>
              </a:buClr>
              <a:defRPr sz="2000"/>
            </a:lvl4pPr>
            <a:lvl5pPr>
              <a:buClr>
                <a:srgbClr val="00AE9E"/>
              </a:buClr>
              <a:defRPr sz="20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6322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1">
            <a:extLst>
              <a:ext uri="{FF2B5EF4-FFF2-40B4-BE49-F238E27FC236}">
                <a16:creationId xmlns:a16="http://schemas.microsoft.com/office/drawing/2014/main" id="{BDF96C8E-4DD9-4AB3-AA5F-1E6F3D5BA0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3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3"/>
          </a:p>
        </p:txBody>
      </p:sp>
      <p:pic>
        <p:nvPicPr>
          <p:cNvPr id="8" name="Imagem 6" descr="Uma imagem contendo desenho&#10;&#10;Descrição gerada automaticamente">
            <a:extLst>
              <a:ext uri="{FF2B5EF4-FFF2-40B4-BE49-F238E27FC236}">
                <a16:creationId xmlns:a16="http://schemas.microsoft.com/office/drawing/2014/main" id="{09CFAA70-834B-4BBC-864C-63F1586DB5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899754"/>
            <a:ext cx="9144000" cy="5058491"/>
          </a:xfrm>
          <a:prstGeom prst="rect">
            <a:avLst/>
          </a:prstGeom>
        </p:spPr>
      </p:pic>
      <p:sp>
        <p:nvSpPr>
          <p:cNvPr id="14" name="Espaço Reservado para Texto 13">
            <a:extLst>
              <a:ext uri="{FF2B5EF4-FFF2-40B4-BE49-F238E27FC236}">
                <a16:creationId xmlns:a16="http://schemas.microsoft.com/office/drawing/2014/main" id="{6E599799-55DE-4D02-ADB6-9234029BC6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250" y="3689130"/>
            <a:ext cx="4145674" cy="1024759"/>
          </a:xfrm>
        </p:spPr>
        <p:txBody>
          <a:bodyPr>
            <a:norm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err="1"/>
              <a:t>xxxx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4E2D23AA-9E27-4CEE-9647-C3119D3AC6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2176" y="2206625"/>
            <a:ext cx="4144962" cy="1222375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rgbClr val="CAD200"/>
                </a:solidFill>
              </a:defRPr>
            </a:lvl1pPr>
          </a:lstStyle>
          <a:p>
            <a:pPr lvl="0"/>
            <a:r>
              <a:rPr lang="pt-BR" dirty="0" err="1"/>
              <a:t>xxx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582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641CE594-5403-5F44-BA54-760C4F6F00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053"/>
          </a:p>
        </p:txBody>
      </p:sp>
      <p:pic>
        <p:nvPicPr>
          <p:cNvPr id="11" name="Imagem 10" descr="Uma imagem contendo desenho&#10;&#10;Descrição gerada automaticamente">
            <a:extLst>
              <a:ext uri="{FF2B5EF4-FFF2-40B4-BE49-F238E27FC236}">
                <a16:creationId xmlns:a16="http://schemas.microsoft.com/office/drawing/2014/main" id="{014C8813-2252-AA4C-8407-0B9705429E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274320"/>
            <a:ext cx="11901013" cy="6583680"/>
          </a:xfrm>
          <a:prstGeom prst="rect">
            <a:avLst/>
          </a:prstGeom>
        </p:spPr>
      </p:pic>
      <p:sp>
        <p:nvSpPr>
          <p:cNvPr id="13" name="Espaço Reservado para Texto 13">
            <a:extLst>
              <a:ext uri="{FF2B5EF4-FFF2-40B4-BE49-F238E27FC236}">
                <a16:creationId xmlns:a16="http://schemas.microsoft.com/office/drawing/2014/main" id="{EAD9BDA1-5918-4F51-ABC0-08939B3FCE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841" y="3704348"/>
            <a:ext cx="4145674" cy="1024759"/>
          </a:xfrm>
        </p:spPr>
        <p:txBody>
          <a:bodyPr>
            <a:norm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err="1"/>
              <a:t>xxxx</a:t>
            </a:r>
            <a:endParaRPr lang="pt-BR" dirty="0"/>
          </a:p>
        </p:txBody>
      </p:sp>
      <p:sp>
        <p:nvSpPr>
          <p:cNvPr id="14" name="Espaço Reservado para Texto 15">
            <a:extLst>
              <a:ext uri="{FF2B5EF4-FFF2-40B4-BE49-F238E27FC236}">
                <a16:creationId xmlns:a16="http://schemas.microsoft.com/office/drawing/2014/main" id="{3751F285-49F7-41F0-B6D0-72D6F3DFAC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02767" y="2221843"/>
            <a:ext cx="4144962" cy="1222375"/>
          </a:xfrm>
        </p:spPr>
        <p:txBody>
          <a:bodyPr>
            <a:normAutofit/>
          </a:bodyPr>
          <a:lstStyle>
            <a:lvl1pPr marL="0" indent="0">
              <a:buNone/>
              <a:defRPr sz="5000" b="1">
                <a:solidFill>
                  <a:srgbClr val="113743"/>
                </a:solidFill>
              </a:defRPr>
            </a:lvl1pPr>
          </a:lstStyle>
          <a:p>
            <a:pPr lvl="0"/>
            <a:r>
              <a:rPr lang="pt-BR" dirty="0" err="1"/>
              <a:t>xxx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7909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Texto 15">
            <a:extLst>
              <a:ext uri="{FF2B5EF4-FFF2-40B4-BE49-F238E27FC236}">
                <a16:creationId xmlns:a16="http://schemas.microsoft.com/office/drawing/2014/main" id="{B331A8FA-B33A-4897-BC97-A960FFDE97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53968" y="2569122"/>
            <a:ext cx="6584246" cy="1435100"/>
          </a:xfrm>
        </p:spPr>
        <p:txBody>
          <a:bodyPr>
            <a:noAutofit/>
          </a:bodyPr>
          <a:lstStyle>
            <a:lvl1pPr marL="342900" indent="-342900">
              <a:buClr>
                <a:srgbClr val="00AE9E"/>
              </a:buClr>
              <a:buFont typeface="Arial" panose="020B0604020202020204" pitchFamily="34" charset="0"/>
              <a:buChar char="•"/>
              <a:defRPr sz="2000"/>
            </a:lvl1pPr>
            <a:lvl2pPr>
              <a:buClr>
                <a:srgbClr val="00AE9E"/>
              </a:buClr>
              <a:defRPr sz="2000"/>
            </a:lvl2pPr>
            <a:lvl3pPr>
              <a:buClr>
                <a:srgbClr val="00AE9E"/>
              </a:buClr>
              <a:defRPr sz="2000"/>
            </a:lvl3pPr>
            <a:lvl4pPr>
              <a:buClr>
                <a:srgbClr val="00AE9E"/>
              </a:buClr>
              <a:defRPr sz="2000"/>
            </a:lvl4pPr>
            <a:lvl5pPr>
              <a:buClr>
                <a:srgbClr val="00AE9E"/>
              </a:buClr>
              <a:defRPr sz="2000"/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2CE6B04-8BF7-4719-B689-88F913A3B4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0400" y="1062990"/>
            <a:ext cx="4318000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7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3BD428A-E6B5-094F-A59D-E64969DE6634}"/>
              </a:ext>
            </a:extLst>
          </p:cNvPr>
          <p:cNvSpPr/>
          <p:nvPr userDrawn="1"/>
        </p:nvSpPr>
        <p:spPr>
          <a:xfrm>
            <a:off x="-6023" y="0"/>
            <a:ext cx="12192000" cy="6858000"/>
          </a:xfrm>
          <a:prstGeom prst="rect">
            <a:avLst/>
          </a:prstGeom>
          <a:solidFill>
            <a:srgbClr val="00A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1053"/>
          </a:p>
        </p:txBody>
      </p:sp>
      <p:pic>
        <p:nvPicPr>
          <p:cNvPr id="6" name="Imagem 5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C34E20A-919F-934A-9F31-3D4FAF682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24" y="0"/>
            <a:ext cx="12204049" cy="675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8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5">
            <a:extLst>
              <a:ext uri="{FF2B5EF4-FFF2-40B4-BE49-F238E27FC236}">
                <a16:creationId xmlns:a16="http://schemas.microsoft.com/office/drawing/2014/main" id="{D7CF8957-7CF4-4042-A2E2-58C26A4928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3"/>
          </a:p>
        </p:txBody>
      </p:sp>
      <p:pic>
        <p:nvPicPr>
          <p:cNvPr id="9" name="Imagem 8" descr="Fundo preto com letras brancas&#10;&#10;Descrição gerada automaticamente">
            <a:extLst>
              <a:ext uri="{FF2B5EF4-FFF2-40B4-BE49-F238E27FC236}">
                <a16:creationId xmlns:a16="http://schemas.microsoft.com/office/drawing/2014/main" id="{D350E3C7-2026-43F5-BCAA-31FB0C295B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1029" y="0"/>
            <a:ext cx="12396887" cy="685799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F43F80F-7859-4CA0-9B01-605ADB6F1268}"/>
              </a:ext>
            </a:extLst>
          </p:cNvPr>
          <p:cNvSpPr txBox="1"/>
          <p:nvPr userDrawn="1"/>
        </p:nvSpPr>
        <p:spPr>
          <a:xfrm>
            <a:off x="1563821" y="3242309"/>
            <a:ext cx="374609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500" b="1" dirty="0">
                <a:solidFill>
                  <a:schemeClr val="bg1"/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169761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DFF26-484D-724D-A867-1C484866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F68E5-FD82-FF45-8D18-D1DC36FBD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0C5C6-5EF3-AF40-8E2F-8EC7AEB608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8220B-A1AB-BB4D-B226-F36E4CC0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D6EC-848B-9840-A9DA-9B415788723A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1076E-E6B8-2F46-96D6-5AD72CD0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2C9CC-37BC-B44C-B5DF-E16D70425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EC149-BE9F-DC4F-AB1A-94AD5DFF00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4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A6DF-3034-CD44-A0F4-9B13D847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96EAEE-6DD2-EF4F-B56F-D799CEEBD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1690B-8192-5447-A58E-939BD0E9A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83EE0-4213-0A44-B4A1-79B7059BF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D6EC-848B-9840-A9DA-9B415788723A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5394E-D241-A64A-90A4-FE3B59AD3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CEB75-7FC7-CB4B-88ED-0BAD8636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EC149-BE9F-DC4F-AB1A-94AD5DFF00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85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58B6-228E-C747-8121-F353C6052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03E86-1F63-4444-8962-AB6FDE17B7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9C22E-745C-5E4B-96D4-54A507B2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D6EC-848B-9840-A9DA-9B415788723A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674EC-0341-F044-8BFA-15A47BE83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0CF88-82A9-4944-881F-8487A827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EC149-BE9F-DC4F-AB1A-94AD5DFF00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6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D7CE04-8C13-7745-A6A0-082961DFD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B3D0EF-506D-6E4B-8330-D1F598A3F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A3D7B-1297-D847-AAB2-559A41B7F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4D6EC-848B-9840-A9DA-9B415788723A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95DD1-64E4-5444-90E9-5F12C151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41753-C480-1D4C-9299-904AAEF6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EC149-BE9F-DC4F-AB1A-94AD5DFF00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1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167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1758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742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882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177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810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6269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5061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61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1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DDD1C7-BDF8-024C-87C2-B1BB54D2E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4112A-550E-0C4C-A2A7-AD1EF84DC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4ED32-5F61-3F49-B6FB-C62630FF9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4D6EC-848B-9840-A9DA-9B415788723A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0D560-AEFD-4648-8DC7-49242DDCFB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59B35-873A-A84A-9E2E-124A8A29A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EC149-BE9F-DC4F-AB1A-94AD5DFF00EA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m 10" descr="Uma imagem contendo desenho&#10;&#10;Descrição gerada automaticamente">
            <a:extLst>
              <a:ext uri="{FF2B5EF4-FFF2-40B4-BE49-F238E27FC236}">
                <a16:creationId xmlns:a16="http://schemas.microsoft.com/office/drawing/2014/main" id="{E6B7BE11-5B41-4075-9DFB-1F7DF0E6460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-15240"/>
            <a:ext cx="12192000" cy="674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3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  <p:sldLayoutId id="2147483655" r:id="rId5"/>
    <p:sldLayoutId id="2147483651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BF323-D49D-44DE-8A6D-1527C43094E8}" type="datetimeFigureOut">
              <a:rPr lang="pt-BR" smtClean="0"/>
              <a:pPr/>
              <a:t>08/04/2025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ACEF1-9700-48E7-8D4E-00F316785DD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74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coob.com.br/web/sicoobcredialp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icoob.com.br/web/sicoobcredial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BEDE1125-B88E-41AA-BB57-BB5F69F9CC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1250" y="3120721"/>
            <a:ext cx="4145674" cy="1024759"/>
          </a:xfrm>
        </p:spPr>
        <p:txBody>
          <a:bodyPr>
            <a:normAutofit/>
          </a:bodyPr>
          <a:lstStyle/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166470-AFF1-417E-BEE5-F0FD753C66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12258" y="2580250"/>
            <a:ext cx="4621161" cy="1858743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PRÉ</a:t>
            </a:r>
          </a:p>
          <a:p>
            <a:pPr algn="ctr"/>
            <a:r>
              <a:rPr lang="pt-BR" dirty="0"/>
              <a:t> ASSEMBLEIA</a:t>
            </a:r>
          </a:p>
          <a:p>
            <a:pPr algn="ctr"/>
            <a:r>
              <a:rPr lang="pt-BR" dirty="0"/>
              <a:t>08/04/2025</a:t>
            </a:r>
          </a:p>
        </p:txBody>
      </p:sp>
      <p:sp>
        <p:nvSpPr>
          <p:cNvPr id="5" name="Espaço Reservado para Texto 1">
            <a:extLst>
              <a:ext uri="{FF2B5EF4-FFF2-40B4-BE49-F238E27FC236}">
                <a16:creationId xmlns:a16="http://schemas.microsoft.com/office/drawing/2014/main" id="{DACB37B1-D553-4EBA-B43C-58CD61EDB590}"/>
              </a:ext>
            </a:extLst>
          </p:cNvPr>
          <p:cNvSpPr txBox="1">
            <a:spLocks/>
          </p:cNvSpPr>
          <p:nvPr/>
        </p:nvSpPr>
        <p:spPr>
          <a:xfrm>
            <a:off x="2434273" y="4065369"/>
            <a:ext cx="4485512" cy="479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1600" dirty="0"/>
          </a:p>
          <a:p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7934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2AD1B-F721-4DBC-A7D5-5928A2FD8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DA9126B-7E7B-73F9-70C5-72A5A7A7A6B4}"/>
              </a:ext>
            </a:extLst>
          </p:cNvPr>
          <p:cNvSpPr txBox="1"/>
          <p:nvPr/>
        </p:nvSpPr>
        <p:spPr>
          <a:xfrm>
            <a:off x="894736" y="1256738"/>
            <a:ext cx="10432026" cy="2348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estatuto social de uma cooperativa é um documento legal que define as regras de funcionamento da cooperativa, os direitos e deveres dos associados, a estrutura administrativa e os princípios que regem suas atividades.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pt-BR" sz="1000" b="1" kern="10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Base Normativa: Lei nº 5.764/71 e Resolução Central </a:t>
            </a:r>
            <a:r>
              <a:rPr lang="pt-BR" sz="2000" b="1" kern="10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Crediminas</a:t>
            </a: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nº 1121/2022.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07E343-42E3-9826-A9D7-604109AB21EF}"/>
              </a:ext>
            </a:extLst>
          </p:cNvPr>
          <p:cNvSpPr txBox="1"/>
          <p:nvPr/>
        </p:nvSpPr>
        <p:spPr>
          <a:xfrm>
            <a:off x="1120878" y="370458"/>
            <a:ext cx="10215716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1. Reforma Geral do Estatuto Social, sem alteração do objeto social</a:t>
            </a:r>
            <a:r>
              <a:rPr lang="pt-BR" sz="2400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13B361-DF54-2EB1-F206-413767F1F480}"/>
              </a:ext>
            </a:extLst>
          </p:cNvPr>
          <p:cNvSpPr txBox="1"/>
          <p:nvPr/>
        </p:nvSpPr>
        <p:spPr>
          <a:xfrm>
            <a:off x="1012721" y="4203496"/>
            <a:ext cx="10284543" cy="1249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 Estatuto Social, com redação revogada x redação em vigor, está publicada no site da cooperativa, visando informação, conformidade e transparência.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9483286-D6B2-4B1F-37A1-3AFB25B0FA91}"/>
              </a:ext>
            </a:extLst>
          </p:cNvPr>
          <p:cNvSpPr txBox="1"/>
          <p:nvPr/>
        </p:nvSpPr>
        <p:spPr>
          <a:xfrm>
            <a:off x="1160206" y="5638122"/>
            <a:ext cx="10097729" cy="47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u="sng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"/>
              </a:rPr>
              <a:t>https://www.sicoob.com.br/web/sicoobcredialp</a:t>
            </a:r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59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2AD1B-F721-4DBC-A7D5-5928A2FD8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09181D9-021E-4B19-865F-D88C9F07ACE0}"/>
              </a:ext>
            </a:extLst>
          </p:cNvPr>
          <p:cNvSpPr txBox="1"/>
          <p:nvPr/>
        </p:nvSpPr>
        <p:spPr>
          <a:xfrm>
            <a:off x="280218" y="1780938"/>
            <a:ext cx="11316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Inclusão Nova Redação do Art. 1º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87085D9-DA84-B753-105B-27E4ED6EA4CE}"/>
              </a:ext>
            </a:extLst>
          </p:cNvPr>
          <p:cNvSpPr txBox="1"/>
          <p:nvPr/>
        </p:nvSpPr>
        <p:spPr>
          <a:xfrm>
            <a:off x="437535" y="2966108"/>
            <a:ext cx="1131692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Art. 1º 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A Cooperativa de Crédito </a:t>
            </a:r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Credialp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Ltda. – Sicoob </a:t>
            </a:r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Credialp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, CNPJ nº 25.353.939/0001-60, constituída em 20 julho de 1.988, neste Estatuto Social designada simplesmente como Cooperativa, é instituição financeira não bancária, sociedade cooperativa de responsabilidade limitada, de pessoas, de natureza simples e sem fins lucrativos, regida por este Estatuto Social e pela legislação vigente, tendo: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2EDFC47-559E-C67F-4B6D-E0AB6CC73E05}"/>
              </a:ext>
            </a:extLst>
          </p:cNvPr>
          <p:cNvSpPr txBox="1"/>
          <p:nvPr/>
        </p:nvSpPr>
        <p:spPr>
          <a:xfrm>
            <a:off x="580103" y="150534"/>
            <a:ext cx="110170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FFFF00"/>
                </a:solidFill>
                <a:highlight>
                  <a:srgbClr val="3A3A3A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CAPITULO I - DA DENOMINAÇÃO, DA SEDE, DO FORO, DO PRAZO DE DURAÇÃO, DO EXERCÍCIO SOCIAL, DA ÁREA DE AÇÃO</a:t>
            </a:r>
          </a:p>
        </p:txBody>
      </p:sp>
    </p:spTree>
    <p:extLst>
      <p:ext uri="{BB962C8B-B14F-4D97-AF65-F5344CB8AC3E}">
        <p14:creationId xmlns:p14="http://schemas.microsoft.com/office/powerpoint/2010/main" val="3595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BD677-FA4A-C602-5C25-FDF23FA49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7C4FB68-D3BF-ECD8-4FFA-4E60E07A35B9}"/>
              </a:ext>
            </a:extLst>
          </p:cNvPr>
          <p:cNvSpPr txBox="1"/>
          <p:nvPr/>
        </p:nvSpPr>
        <p:spPr>
          <a:xfrm>
            <a:off x="186813" y="276603"/>
            <a:ext cx="116413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FFFF00"/>
                </a:solidFill>
                <a:highlight>
                  <a:srgbClr val="3A3A3A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CAPÍTULO III – DA INTEGRAÇÃO AO SISTEMA DE COOPERATIVAS DE CRÉDITO DO BRASIL (SICOOB)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3416229-A6D0-E09D-E960-D4776AF7DE8C}"/>
              </a:ext>
            </a:extLst>
          </p:cNvPr>
          <p:cNvSpPr txBox="1"/>
          <p:nvPr/>
        </p:nvSpPr>
        <p:spPr>
          <a:xfrm>
            <a:off x="639097" y="3026633"/>
            <a:ext cx="110514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§ 8º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Cooperativa é aderente ao Comitê de Remuneração, constituído no âmbito do Sicoob Confederação, nos termos da regulamentação em vigor, devendo disponibilizar as informações necessárias para cumprimento de suas atribuições e responsabilidades.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7480A44-6A46-993C-1DDF-A163842B3F17}"/>
              </a:ext>
            </a:extLst>
          </p:cNvPr>
          <p:cNvSpPr txBox="1"/>
          <p:nvPr/>
        </p:nvSpPr>
        <p:spPr>
          <a:xfrm>
            <a:off x="2959509" y="206692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Art. 3º: Inclusão Nova Redação do &amp; 8º 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3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67201-DD14-54AB-6C44-CA11C7B6E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B2795F0-1E5E-C28D-47D6-0B28FA10073F}"/>
              </a:ext>
            </a:extLst>
          </p:cNvPr>
          <p:cNvSpPr txBox="1"/>
          <p:nvPr/>
        </p:nvSpPr>
        <p:spPr>
          <a:xfrm>
            <a:off x="68827" y="184416"/>
            <a:ext cx="11897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FFFF00"/>
                </a:solidFill>
                <a:highlight>
                  <a:srgbClr val="3A3A3A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CAPÍTULO V – DOS ÓRGÃOS ESTATUTÁRIOS - SEÇÃO I – DAS DISPOSIÇÕES GERAIS</a:t>
            </a:r>
            <a:endParaRPr lang="pt-BR" sz="2000" dirty="0">
              <a:solidFill>
                <a:srgbClr val="FFFF00"/>
              </a:solidFill>
              <a:highlight>
                <a:srgbClr val="3A3A3A"/>
              </a:highlight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8FD6658-600E-62E2-EA4B-6E9365678914}"/>
              </a:ext>
            </a:extLst>
          </p:cNvPr>
          <p:cNvSpPr txBox="1"/>
          <p:nvPr/>
        </p:nvSpPr>
        <p:spPr>
          <a:xfrm>
            <a:off x="781665" y="2023862"/>
            <a:ext cx="10471356" cy="4365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IX.</a:t>
            </a: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cumprir o Pacto de Ética do Sicoob; 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X.</a:t>
            </a: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não manter vínculo empregatício com qualquer entidade integrante do Sicoob, salvo no caso de suspensão do contrato de trabalho de empregado que for eleito diretor na própria cooperativa; 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pt-BR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XI. </a:t>
            </a: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não manter vínculo empregatício ou societário com pessoa jurídica da qual o conselheiro de administração ou fiscal ou o diretor da </a:t>
            </a:r>
            <a:r>
              <a:rPr lang="pt-BR" sz="24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Cooperativa</a:t>
            </a:r>
            <a:r>
              <a:rPr lang="pt-BR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seja administrador ou controlador.</a:t>
            </a:r>
            <a:endParaRPr lang="pt-B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2651622-7DE4-73B6-FFF9-F32CB6A712EC}"/>
              </a:ext>
            </a:extLst>
          </p:cNvPr>
          <p:cNvSpPr txBox="1"/>
          <p:nvPr/>
        </p:nvSpPr>
        <p:spPr>
          <a:xfrm>
            <a:off x="781665" y="924399"/>
            <a:ext cx="104713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ART. 36: Inclusão dos incisos: IX, X e XI.</a:t>
            </a:r>
          </a:p>
          <a:p>
            <a:pPr algn="ctr"/>
            <a:r>
              <a:rPr lang="pt-BR" sz="2400" i="1" dirty="0">
                <a:latin typeface="Arial" panose="020B0604020202020204" pitchFamily="34" charset="0"/>
                <a:cs typeface="Arial" panose="020B0604020202020204" pitchFamily="34" charset="0"/>
              </a:rPr>
              <a:t>... condições cumulativas para o exercício dos cargos estatutários ...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5557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6DA96-F921-452D-1768-31A60B6B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7FA93E0-EAF7-88BA-7054-F924332FDE6E}"/>
              </a:ext>
            </a:extLst>
          </p:cNvPr>
          <p:cNvSpPr txBox="1"/>
          <p:nvPr/>
        </p:nvSpPr>
        <p:spPr>
          <a:xfrm>
            <a:off x="1002891" y="409787"/>
            <a:ext cx="9891252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2. Política Institucional de Governança Corporativa.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0E23EB7-B5DA-C03C-BE6F-3088E77CA3C8}"/>
              </a:ext>
            </a:extLst>
          </p:cNvPr>
          <p:cNvSpPr txBox="1"/>
          <p:nvPr/>
        </p:nvSpPr>
        <p:spPr>
          <a:xfrm>
            <a:off x="599768" y="1276477"/>
            <a:ext cx="11110451" cy="425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Esta Política estabelece as diretrizes aplicadas à representatividade e participação, direção estratégica, gestão executiva, fiscalização e ao controle para as entidades do Sicoob, contemplando os princípios de segregação de funções na administração, a remuneração dos integrantes dos órgãos estatutários, transparência, equidade, ética, educação cooperativista, responsabilidade corporativa e prestação de contas</a:t>
            </a:r>
            <a:r>
              <a:rPr lang="pt-BR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algn="just">
              <a:lnSpc>
                <a:spcPct val="150000"/>
              </a:lnSpc>
              <a:spcAft>
                <a:spcPts val="800"/>
              </a:spcAft>
              <a:buNone/>
            </a:pPr>
            <a:endParaRPr lang="pt-BR" sz="10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 algn="just">
              <a:lnSpc>
                <a:spcPct val="150000"/>
              </a:lnSpc>
              <a:spcAft>
                <a:spcPts val="800"/>
              </a:spcAft>
            </a:pPr>
            <a:r>
              <a:rPr lang="pt-BR" sz="20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Base Normativa: Resolução nº 4.434 de 05/08/2015</a:t>
            </a:r>
            <a:endParaRPr lang="pt-BR" sz="20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63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9CC93-7C49-0A32-7D18-BA66E958F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0B541E5-D958-EC4D-A1D1-79B4940FC3A8}"/>
              </a:ext>
            </a:extLst>
          </p:cNvPr>
          <p:cNvSpPr txBox="1"/>
          <p:nvPr/>
        </p:nvSpPr>
        <p:spPr>
          <a:xfrm>
            <a:off x="1002890" y="567103"/>
            <a:ext cx="10058400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Política Institucional de Controles Internos e Conformidades</a:t>
            </a:r>
            <a:r>
              <a:rPr lang="pt-BR" sz="2400" b="1" kern="100" dirty="0"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pt-BR" sz="2400" b="1" kern="100" dirty="0">
              <a:effectLst/>
              <a:highlight>
                <a:srgbClr val="CAD200"/>
              </a:highlight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488310-CEAB-E9FD-9E12-61108D417267}"/>
              </a:ext>
            </a:extLst>
          </p:cNvPr>
          <p:cNvSpPr txBox="1"/>
          <p:nvPr/>
        </p:nvSpPr>
        <p:spPr>
          <a:xfrm>
            <a:off x="757083" y="1744522"/>
            <a:ext cx="10412361" cy="391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</a:pPr>
            <a:endParaRPr lang="pt-BR" sz="2400" b="1" dirty="0">
              <a:solidFill>
                <a:srgbClr val="4C94D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50000"/>
              </a:lnSpc>
            </a:pPr>
            <a:r>
              <a:rPr lang="pt-BR" sz="2400" b="1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Controles internos: processos e práticas pelos quais se objetiva assegurar que as ações planejadas e aprovadas sejam executadas adequadamente, visando a salvaguarda dos ativos, a confiabilidade das informações gerenciais e dos registros financeiros, a promoção da eficiência operacional, a aderência às políticas da organização e a correta segregação de funções para evitar o conflito de interesses.</a:t>
            </a:r>
            <a:endParaRPr lang="pt-BR" sz="2400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AA4C4-1E26-1BD8-CB79-8CF3E4DAC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D9038D7-6BE2-2D77-E905-990C1B23A432}"/>
              </a:ext>
            </a:extLst>
          </p:cNvPr>
          <p:cNvSpPr txBox="1"/>
          <p:nvPr/>
        </p:nvSpPr>
        <p:spPr>
          <a:xfrm>
            <a:off x="1317523" y="346636"/>
            <a:ext cx="9851921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3.  Política Institucional de Controles Internos e Conformidades.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B86331-F8AB-2302-CA63-D2A696A6B776}"/>
              </a:ext>
            </a:extLst>
          </p:cNvPr>
          <p:cNvSpPr txBox="1"/>
          <p:nvPr/>
        </p:nvSpPr>
        <p:spPr>
          <a:xfrm>
            <a:off x="1071717" y="1610686"/>
            <a:ext cx="9389806" cy="3590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</a:pPr>
            <a:r>
              <a:rPr lang="pt-BR" sz="2400" b="1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Conformidade (compliance): objetiva assegurar que a instituição esteja em conformidade com as leis e os regulamentos internos e externos, minimizando o risco de sanções legais ou regulatórias, de perdas financeiras ou de impactos à imagem e à reputação.</a:t>
            </a:r>
          </a:p>
          <a:p>
            <a:pPr marL="228600" algn="just">
              <a:lnSpc>
                <a:spcPct val="150000"/>
              </a:lnSpc>
            </a:pPr>
            <a:endParaRPr lang="pt-BR" sz="1000" b="1" dirty="0">
              <a:solidFill>
                <a:srgbClr val="4C94D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50000"/>
              </a:lnSpc>
            </a:pP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Base Normativa: Resolução nº 4.595, de 28/08/2017</a:t>
            </a:r>
            <a:endParaRPr lang="pt-BR" sz="2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5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3B9CA-ADE1-0A59-543D-16DC7A7CD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A4BBB0F-91C4-683C-EC24-736B294B8373}"/>
              </a:ext>
            </a:extLst>
          </p:cNvPr>
          <p:cNvSpPr txBox="1"/>
          <p:nvPr/>
        </p:nvSpPr>
        <p:spPr>
          <a:xfrm>
            <a:off x="1032387" y="360627"/>
            <a:ext cx="9999408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4. Política e Plano de Sucessão de Administradores.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BFE0BEE-E57A-CC19-E2EB-DBE5C2DA6BE7}"/>
              </a:ext>
            </a:extLst>
          </p:cNvPr>
          <p:cNvSpPr txBox="1"/>
          <p:nvPr/>
        </p:nvSpPr>
        <p:spPr>
          <a:xfrm>
            <a:off x="963561" y="1295937"/>
            <a:ext cx="10176387" cy="4282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sz="2400" b="1" kern="0" spc="-1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Política estabelece os princípios e as diretrizes para a execução de Plano de Sucessão de Administradores do Sicoob </a:t>
            </a:r>
            <a:r>
              <a:rPr lang="pt-BR" sz="2400" b="1" kern="0" spc="-10" dirty="0" err="1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Credialp</a:t>
            </a:r>
            <a:r>
              <a:rPr lang="pt-BR" sz="2400" b="1" kern="0" spc="-1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pt-BR" sz="2400" b="1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pt-BR" sz="2400" b="1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Plano estabelece ações para a transição de comando, garantindo a regular continuidade dos negócios.</a:t>
            </a:r>
          </a:p>
          <a:p>
            <a:pPr algn="just">
              <a:lnSpc>
                <a:spcPct val="150000"/>
              </a:lnSpc>
            </a:pPr>
            <a:endParaRPr lang="pt-BR" sz="2400" kern="100" dirty="0">
              <a:solidFill>
                <a:srgbClr val="4C94D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Base Normativa: Resolução CMN Nº 4.878 de 23/12/2020 e </a:t>
            </a:r>
            <a:r>
              <a:rPr lang="pt-BR" sz="2000" b="1" kern="10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Resoluçao</a:t>
            </a: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do Sicoob Central </a:t>
            </a:r>
            <a:r>
              <a:rPr lang="pt-BR" sz="2000" b="1" kern="10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Crediminas</a:t>
            </a: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nº 1.107/2021</a:t>
            </a:r>
            <a:endParaRPr lang="pt-BR" sz="20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8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0739F-B142-1EE1-806C-065DCC857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ED4B0C8-6322-9D80-1649-434944CCD4AC}"/>
              </a:ext>
            </a:extLst>
          </p:cNvPr>
          <p:cNvSpPr txBox="1"/>
          <p:nvPr/>
        </p:nvSpPr>
        <p:spPr>
          <a:xfrm>
            <a:off x="924232" y="221579"/>
            <a:ext cx="10746657" cy="853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 Política Institucional de Remuneração dos membros dos Conselhos de Administração e da Diretoria Executiva - Resolução CMN 5177/2024.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02E3B19-E454-62B9-5F2D-258142231C99}"/>
              </a:ext>
            </a:extLst>
          </p:cNvPr>
          <p:cNvSpPr txBox="1"/>
          <p:nvPr/>
        </p:nvSpPr>
        <p:spPr>
          <a:xfrm>
            <a:off x="924232" y="1954131"/>
            <a:ext cx="10825316" cy="3430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Resolução – CMN 5177/2024,  tornou obrigatória a aprovação da política de remuneração pelas cooperativas de crédito, bem como a constituição do Comitê de Remuneração, que deverá ser aplicada a partir de 01/01/2026.</a:t>
            </a:r>
            <a:endParaRPr lang="pt-BR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6858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Por força desta resolução, o Centro Cooperativo Sicoob – CCS desenvolveu a Política Institucional de Remuneração dos Administradores do Sicoob.</a:t>
            </a:r>
            <a:endParaRPr lang="pt-BR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36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72C7D-173B-1F5A-6FC0-AD09B59C3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823261F-8431-29BF-DF02-A2F4F27C53C4}"/>
              </a:ext>
            </a:extLst>
          </p:cNvPr>
          <p:cNvSpPr txBox="1"/>
          <p:nvPr/>
        </p:nvSpPr>
        <p:spPr>
          <a:xfrm>
            <a:off x="707923" y="1719552"/>
            <a:ext cx="10923638" cy="4396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Política estabelece diretrizes para a fixação e o pagamento da remuneração dos Conselheiros de Administração e Diretores.</a:t>
            </a:r>
            <a:endParaRPr lang="pt-BR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pt-BR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Estabelece critérios para remuneração fixa e variável, bem como para constituição do Comitê de Remuneração, que poderá ser do CCS ou da própria da cooperativa.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b="1" kern="100" dirty="0">
              <a:solidFill>
                <a:srgbClr val="4C94D8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Base Normativa: Lei nº 5.764/71; Circular Sicoob Central </a:t>
            </a:r>
            <a:r>
              <a:rPr lang="pt-BR" sz="2000" b="1" kern="10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Crediminas</a:t>
            </a: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309/2018; Resolução CMN 5177/2024 e Resolução do Sicoob Central </a:t>
            </a:r>
            <a:r>
              <a:rPr lang="pt-BR" sz="2000" b="1" kern="10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Crediminas</a:t>
            </a:r>
            <a:r>
              <a:rPr lang="pt-BR" sz="2000" b="1" kern="1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nº 1262/2025</a:t>
            </a:r>
            <a:endParaRPr lang="pt-BR" sz="2000" b="1" kern="100" dirty="0">
              <a:solidFill>
                <a:srgbClr val="4C94D8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D8553E-B50B-70D2-3903-6ACEED9EC58B}"/>
              </a:ext>
            </a:extLst>
          </p:cNvPr>
          <p:cNvSpPr txBox="1"/>
          <p:nvPr/>
        </p:nvSpPr>
        <p:spPr>
          <a:xfrm>
            <a:off x="707923" y="227952"/>
            <a:ext cx="10844980" cy="853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 Política Institucional de Remuneração dos membros dos Conselhos de Administração e da Diretoria Executiva - Resolução CMN 5177/2024.</a:t>
            </a:r>
          </a:p>
        </p:txBody>
      </p:sp>
    </p:spTree>
    <p:extLst>
      <p:ext uri="{BB962C8B-B14F-4D97-AF65-F5344CB8AC3E}">
        <p14:creationId xmlns:p14="http://schemas.microsoft.com/office/powerpoint/2010/main" val="410127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480CD-DB32-660F-49B8-307E7682E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B28D0DE-1EEA-5FD0-99A4-C01423659C82}"/>
              </a:ext>
            </a:extLst>
          </p:cNvPr>
          <p:cNvSpPr txBox="1"/>
          <p:nvPr/>
        </p:nvSpPr>
        <p:spPr>
          <a:xfrm>
            <a:off x="1209369" y="259055"/>
            <a:ext cx="10304206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6. Eleição dos membros da Comissão Eleitoral: Originária e Recursal.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D5B929-4313-6DFA-7526-3C82AA7930C0}"/>
              </a:ext>
            </a:extLst>
          </p:cNvPr>
          <p:cNvSpPr txBox="1"/>
          <p:nvPr/>
        </p:nvSpPr>
        <p:spPr>
          <a:xfrm>
            <a:off x="1140543" y="1051519"/>
            <a:ext cx="10304206" cy="1260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processos eleitorais das entidades do Sicoob poderão ser organizados e acompanhados por comissões constituídas com a finalidade de assegurar a isenção, a transparência e a conformidade.</a:t>
            </a:r>
            <a:endParaRPr lang="pt-BR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950BEE-04CB-8E15-FD1F-F4E8D80B933E}"/>
              </a:ext>
            </a:extLst>
          </p:cNvPr>
          <p:cNvSpPr txBox="1"/>
          <p:nvPr/>
        </p:nvSpPr>
        <p:spPr>
          <a:xfrm>
            <a:off x="1140543" y="3005297"/>
            <a:ext cx="10373032" cy="354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Comissão Eleitoral Originária, composta de 03 (três) membros efetivos, sendo um Coordenador, e 03 (três) membros suplentes, com prazo de mandato de 04 (quatro) anos, podendo ser reeleitos.</a:t>
            </a:r>
            <a:endParaRPr lang="pt-BR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Compete à Comissão Eleitoral Originária a análise quanto à formalização dos documentos previstos no Art. 3º, bem como ao atendimento ou não pelos candidatos das condições de candidatura e elegibilidade previstas neste Regimento e no Estatuto Social da Cooperativa.</a:t>
            </a:r>
            <a:endParaRPr lang="pt-BR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279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9637C-EA2D-4A7E-A31E-D06B864A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1FB16C1-20E9-50DE-73DC-BA60781CFAB0}"/>
              </a:ext>
            </a:extLst>
          </p:cNvPr>
          <p:cNvSpPr txBox="1"/>
          <p:nvPr/>
        </p:nvSpPr>
        <p:spPr>
          <a:xfrm>
            <a:off x="1268361" y="366300"/>
            <a:ext cx="10314039" cy="45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highlight>
                  <a:srgbClr val="CAD200"/>
                </a:highligh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6. Eleição dos membros da Comissão Eleitoral: Originária e Recursal.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CC14FB-150F-95EE-669C-DCC6B60F49F2}"/>
              </a:ext>
            </a:extLst>
          </p:cNvPr>
          <p:cNvSpPr txBox="1"/>
          <p:nvPr/>
        </p:nvSpPr>
        <p:spPr>
          <a:xfrm>
            <a:off x="1268361" y="1750196"/>
            <a:ext cx="10441858" cy="313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 sz="2400" b="1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Comissão Eleitoral Recursal,</a:t>
            </a:r>
            <a:r>
              <a:rPr lang="pt-BR" sz="2400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composta de 03 (três) membros efetivos, sendo um Coordenador, e 03 (três) membros suplentes, distintos dos integrantes da Comissão Eleitoral Originária, tem prazo de mandato de 04 (quatro) anos, podendo ser reeleitos, </a:t>
            </a:r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pt-BR" sz="2400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Competindo-lhe o julgamento de recurso interposto de decisão proferida pela Comissão Eleitoral Originária, conforme inciso V, do Art. 9º deste Regimento.</a:t>
            </a:r>
            <a:endParaRPr lang="pt-BR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245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1BAED-A3D7-92F8-94C2-9ED98D48C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320384-59F3-FC0A-5354-F088AFBD93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2176" y="2206625"/>
            <a:ext cx="4144962" cy="2227723"/>
          </a:xfrm>
        </p:spPr>
        <p:txBody>
          <a:bodyPr>
            <a:normAutofit lnSpcReduction="10000"/>
          </a:bodyPr>
          <a:lstStyle/>
          <a:p>
            <a:pPr algn="ctr"/>
            <a:endParaRPr lang="pt-BR" sz="2800" dirty="0"/>
          </a:p>
          <a:p>
            <a:pPr algn="ctr"/>
            <a:r>
              <a:rPr lang="pt-BR" sz="2800" dirty="0"/>
              <a:t>DIRETORIA ADMINISTRATIVA</a:t>
            </a:r>
          </a:p>
          <a:p>
            <a:pPr algn="ctr"/>
            <a:r>
              <a:rPr lang="pt-BR" sz="2800" dirty="0"/>
              <a:t>SICOOB CREDIALP</a:t>
            </a:r>
          </a:p>
          <a:p>
            <a:pPr algn="ctr"/>
            <a:r>
              <a:rPr lang="pt-BR" sz="2400"/>
              <a:t>08/04/2025</a:t>
            </a:r>
            <a:endParaRPr lang="pt-BR" sz="2400" dirty="0"/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CD5AEDF-D566-D8C4-2C72-8AA68B9B1FF2}"/>
              </a:ext>
            </a:extLst>
          </p:cNvPr>
          <p:cNvSpPr txBox="1"/>
          <p:nvPr/>
        </p:nvSpPr>
        <p:spPr>
          <a:xfrm>
            <a:off x="1592824" y="5626198"/>
            <a:ext cx="8829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u="sng" kern="100" dirty="0">
                <a:solidFill>
                  <a:srgbClr val="4C94D8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"/>
              </a:rPr>
              <a:t>Site:  https://www.sicoob.com.br/web/sicoobcredialp</a:t>
            </a:r>
            <a:r>
              <a:rPr lang="pt-B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25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1639167BBC9643B808ABA4CD5628DF" ma:contentTypeVersion="15" ma:contentTypeDescription="Crie um novo documento." ma:contentTypeScope="" ma:versionID="89d20125550a38503fb8e64b45d931d3">
  <xsd:schema xmlns:xsd="http://www.w3.org/2001/XMLSchema" xmlns:xs="http://www.w3.org/2001/XMLSchema" xmlns:p="http://schemas.microsoft.com/office/2006/metadata/properties" xmlns:ns2="fa29376a-8493-406e-9ecc-2f001275ceee" xmlns:ns3="d5c83cc0-5b3e-4409-8f15-6fac19099bac" targetNamespace="http://schemas.microsoft.com/office/2006/metadata/properties" ma:root="true" ma:fieldsID="b773205e4cee9c0039fef5045c85d2ab" ns2:_="" ns3:_="">
    <xsd:import namespace="fa29376a-8493-406e-9ecc-2f001275ceee"/>
    <xsd:import namespace="d5c83cc0-5b3e-4409-8f15-6fac19099b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29376a-8493-406e-9ecc-2f001275c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ce7fa5f9-00c4-4d3e-87cf-43bcfe285d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c83cc0-5b3e-4409-8f15-6fac19099ba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29376a-8493-406e-9ecc-2f001275ce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2CCD843-007B-4C37-ABD3-0643EA51F260}"/>
</file>

<file path=customXml/itemProps2.xml><?xml version="1.0" encoding="utf-8"?>
<ds:datastoreItem xmlns:ds="http://schemas.openxmlformats.org/officeDocument/2006/customXml" ds:itemID="{5D94D6A6-1FEE-4CFF-874E-95609E1B0AF9}"/>
</file>

<file path=customXml/itemProps3.xml><?xml version="1.0" encoding="utf-8"?>
<ds:datastoreItem xmlns:ds="http://schemas.openxmlformats.org/officeDocument/2006/customXml" ds:itemID="{FAB76C5D-1B1F-48D6-9D25-50DCD1DA3409}"/>
</file>

<file path=docProps/app.xml><?xml version="1.0" encoding="utf-8"?>
<Properties xmlns="http://schemas.openxmlformats.org/officeDocument/2006/extended-properties" xmlns:vt="http://schemas.openxmlformats.org/officeDocument/2006/docPropsVTypes">
  <TotalTime>22848</TotalTime>
  <Words>1065</Words>
  <Application>Microsoft Office PowerPoint</Application>
  <PresentationFormat>Widescreen</PresentationFormat>
  <Paragraphs>64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Times New Roman</vt:lpstr>
      <vt:lpstr>Office Theme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3091 - Cintia Luzia dos Reis</cp:lastModifiedBy>
  <cp:revision>1155</cp:revision>
  <dcterms:created xsi:type="dcterms:W3CDTF">2020-01-09T16:11:11Z</dcterms:created>
  <dcterms:modified xsi:type="dcterms:W3CDTF">2025-04-08T18:30:47Z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59b2e0-2ec4-47e6-afc1-6e3f8b684f6a_Enabled">
    <vt:lpwstr>true</vt:lpwstr>
  </property>
  <property fmtid="{D5CDD505-2E9C-101B-9397-08002B2CF9AE}" pid="3" name="MSIP_Label_6459b2e0-2ec4-47e6-afc1-6e3f8b684f6a_SetDate">
    <vt:lpwstr>2020-11-09T10:37:20Z</vt:lpwstr>
  </property>
  <property fmtid="{D5CDD505-2E9C-101B-9397-08002B2CF9AE}" pid="4" name="MSIP_Label_6459b2e0-2ec4-47e6-afc1-6e3f8b684f6a_Method">
    <vt:lpwstr>Privileged</vt:lpwstr>
  </property>
  <property fmtid="{D5CDD505-2E9C-101B-9397-08002B2CF9AE}" pid="5" name="MSIP_Label_6459b2e0-2ec4-47e6-afc1-6e3f8b684f6a_Name">
    <vt:lpwstr>6459b2e0-2ec4-47e6-afc1-6e3f8b684f6a</vt:lpwstr>
  </property>
  <property fmtid="{D5CDD505-2E9C-101B-9397-08002B2CF9AE}" pid="6" name="MSIP_Label_6459b2e0-2ec4-47e6-afc1-6e3f8b684f6a_SiteId">
    <vt:lpwstr>b417b620-2ae9-4a83-ab6c-7fbd828bda1d</vt:lpwstr>
  </property>
  <property fmtid="{D5CDD505-2E9C-101B-9397-08002B2CF9AE}" pid="7" name="MSIP_Label_6459b2e0-2ec4-47e6-afc1-6e3f8b684f6a_ActionId">
    <vt:lpwstr>fccefd51-a102-4c72-b3b8-00001cb9f876</vt:lpwstr>
  </property>
  <property fmtid="{D5CDD505-2E9C-101B-9397-08002B2CF9AE}" pid="8" name="MSIP_Label_6459b2e0-2ec4-47e6-afc1-6e3f8b684f6a_ContentBits">
    <vt:lpwstr>0</vt:lpwstr>
  </property>
  <property fmtid="{D5CDD505-2E9C-101B-9397-08002B2CF9AE}" pid="9" name="MSIP_Label_444b72c9-df86-4ad9-b13e-6f826ef494bf_Enabled">
    <vt:lpwstr>true</vt:lpwstr>
  </property>
  <property fmtid="{D5CDD505-2E9C-101B-9397-08002B2CF9AE}" pid="10" name="MSIP_Label_444b72c9-df86-4ad9-b13e-6f826ef494bf_SetDate">
    <vt:lpwstr>2025-04-08T17:44:26Z</vt:lpwstr>
  </property>
  <property fmtid="{D5CDD505-2E9C-101B-9397-08002B2CF9AE}" pid="11" name="MSIP_Label_444b72c9-df86-4ad9-b13e-6f826ef494bf_Method">
    <vt:lpwstr>Privileged</vt:lpwstr>
  </property>
  <property fmtid="{D5CDD505-2E9C-101B-9397-08002B2CF9AE}" pid="12" name="MSIP_Label_444b72c9-df86-4ad9-b13e-6f826ef494bf_Name">
    <vt:lpwstr>PÚBLICA</vt:lpwstr>
  </property>
  <property fmtid="{D5CDD505-2E9C-101B-9397-08002B2CF9AE}" pid="13" name="MSIP_Label_444b72c9-df86-4ad9-b13e-6f826ef494bf_SiteId">
    <vt:lpwstr>28b886f2-1894-4dda-9cf2-066ad2e94c2c</vt:lpwstr>
  </property>
  <property fmtid="{D5CDD505-2E9C-101B-9397-08002B2CF9AE}" pid="14" name="MSIP_Label_444b72c9-df86-4ad9-b13e-6f826ef494bf_ActionId">
    <vt:lpwstr>d33ae832-8c13-4b6e-ad42-fd18c88a4568</vt:lpwstr>
  </property>
  <property fmtid="{D5CDD505-2E9C-101B-9397-08002B2CF9AE}" pid="15" name="MSIP_Label_444b72c9-df86-4ad9-b13e-6f826ef494bf_ContentBits">
    <vt:lpwstr>0</vt:lpwstr>
  </property>
  <property fmtid="{D5CDD505-2E9C-101B-9397-08002B2CF9AE}" pid="16" name="MSIP_Label_444b72c9-df86-4ad9-b13e-6f826ef494bf_Tag">
    <vt:lpwstr>10, 0, 1, 1</vt:lpwstr>
  </property>
  <property fmtid="{D5CDD505-2E9C-101B-9397-08002B2CF9AE}" pid="17" name="ContentTypeId">
    <vt:lpwstr>0x010100451639167BBC9643B808ABA4CD5628DF</vt:lpwstr>
  </property>
</Properties>
</file>