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notesMasters/notesMaster1.xml" ContentType="application/vnd.openxmlformats-officedocument.presentationml.notesMaster+xml"/>
  <Override PartName="/ppt/theme/theme1.xml" ContentType="application/vnd.openxmlformats-officedocument.theme+xml"/>
  <Override PartName="/ppt/theme/theme3.xml" ContentType="application/vnd.openxmlformats-officedocument.theme+xml"/>
  <Override PartName="/ppt/theme/theme2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custom.xml" ContentType="application/vnd.openxmlformats-officedocument.custom-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660" r:id="rId2"/>
  </p:sldMasterIdLst>
  <p:notesMasterIdLst>
    <p:notesMasterId r:id="rId17"/>
  </p:notesMasterIdLst>
  <p:sldIdLst>
    <p:sldId id="478" r:id="rId3"/>
    <p:sldId id="764" r:id="rId4"/>
    <p:sldId id="777" r:id="rId5"/>
    <p:sldId id="778" r:id="rId6"/>
    <p:sldId id="779" r:id="rId7"/>
    <p:sldId id="689" r:id="rId8"/>
    <p:sldId id="769" r:id="rId9"/>
    <p:sldId id="767" r:id="rId10"/>
    <p:sldId id="768" r:id="rId11"/>
    <p:sldId id="771" r:id="rId12"/>
    <p:sldId id="772" r:id="rId13"/>
    <p:sldId id="770" r:id="rId14"/>
    <p:sldId id="773" r:id="rId15"/>
    <p:sldId id="774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AD200"/>
    <a:srgbClr val="3A3A3A"/>
    <a:srgbClr val="113743"/>
    <a:srgbClr val="F90000"/>
    <a:srgbClr val="00A29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921" autoAdjust="0"/>
    <p:restoredTop sz="95033" autoAdjust="0"/>
  </p:normalViewPr>
  <p:slideViewPr>
    <p:cSldViewPr snapToGrid="0" snapToObjects="1">
      <p:cViewPr varScale="1">
        <p:scale>
          <a:sx n="78" d="100"/>
          <a:sy n="78" d="100"/>
        </p:scale>
        <p:origin x="744" y="72"/>
      </p:cViewPr>
      <p:guideLst/>
    </p:cSldViewPr>
  </p:slideViewPr>
  <p:outlineViewPr>
    <p:cViewPr>
      <p:scale>
        <a:sx n="33" d="100"/>
        <a:sy n="33" d="100"/>
      </p:scale>
      <p:origin x="0" y="-2443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customXml" Target="../customXml/item3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customXml" Target="../customXml/item2.xml"/><Relationship Id="rId10" Type="http://schemas.openxmlformats.org/officeDocument/2006/relationships/slide" Target="slides/slide8.xml"/><Relationship Id="rId19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customXml" Target="../customXml/item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16474E3-B0D5-49D1-B00B-6B21EAA911D8}" type="datetimeFigureOut">
              <a:rPr lang="pt-BR" smtClean="0"/>
              <a:t>08/04/2025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CE157EA-B993-4355-B0D3-5DA5DC66A11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0543515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>
            <a:extLst>
              <a:ext uri="{FF2B5EF4-FFF2-40B4-BE49-F238E27FC236}">
                <a16:creationId xmlns:a16="http://schemas.microsoft.com/office/drawing/2014/main" id="{ECB50BE3-6F32-4AB8-9EC3-CFFDDF0E09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0340" y="66434"/>
            <a:ext cx="10873991" cy="400110"/>
          </a:xfrm>
        </p:spPr>
        <p:txBody>
          <a:bodyPr anchor="b">
            <a:noAutofit/>
          </a:bodyPr>
          <a:lstStyle>
            <a:lvl1pPr>
              <a:defRPr sz="2800" b="1">
                <a:solidFill>
                  <a:srgbClr val="3A3A3A"/>
                </a:solidFill>
                <a:latin typeface="+mn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6" name="Espaço Reservado para Texto 15">
            <a:extLst>
              <a:ext uri="{FF2B5EF4-FFF2-40B4-BE49-F238E27FC236}">
                <a16:creationId xmlns:a16="http://schemas.microsoft.com/office/drawing/2014/main" id="{4031F118-57E4-4DE7-A0A6-BBF7C169A41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30175" y="819150"/>
            <a:ext cx="11741150" cy="1435100"/>
          </a:xfrm>
        </p:spPr>
        <p:txBody>
          <a:bodyPr>
            <a:noAutofit/>
          </a:bodyPr>
          <a:lstStyle>
            <a:lvl1pPr marL="0" indent="0">
              <a:buNone/>
              <a:defRPr sz="2000"/>
            </a:lvl1pPr>
            <a:lvl2pPr>
              <a:buClr>
                <a:srgbClr val="00AE9E"/>
              </a:buClr>
              <a:defRPr sz="2000"/>
            </a:lvl2pPr>
            <a:lvl3pPr>
              <a:buClr>
                <a:srgbClr val="00AE9E"/>
              </a:buClr>
              <a:defRPr sz="2000"/>
            </a:lvl3pPr>
            <a:lvl4pPr>
              <a:buClr>
                <a:srgbClr val="00AE9E"/>
              </a:buClr>
              <a:defRPr sz="2000"/>
            </a:lvl4pPr>
            <a:lvl5pPr>
              <a:buClr>
                <a:srgbClr val="00AE9E"/>
              </a:buClr>
              <a:defRPr sz="2000"/>
            </a:lvl5pPr>
          </a:lstStyle>
          <a:p>
            <a:pPr lvl="0"/>
            <a:r>
              <a:rPr lang="pt-BR" dirty="0"/>
              <a:t>Clique para editar os estilos de texto Mestres</a:t>
            </a:r>
          </a:p>
          <a:p>
            <a:pPr lvl="1"/>
            <a:r>
              <a:rPr lang="pt-BR" dirty="0"/>
              <a:t>Segundo nível</a:t>
            </a:r>
          </a:p>
          <a:p>
            <a:pPr lvl="2"/>
            <a:r>
              <a:rPr lang="pt-BR" dirty="0"/>
              <a:t>Terceiro nível</a:t>
            </a:r>
          </a:p>
          <a:p>
            <a:pPr lvl="3"/>
            <a:r>
              <a:rPr lang="pt-BR" dirty="0"/>
              <a:t>Quarto nível</a:t>
            </a:r>
          </a:p>
          <a:p>
            <a:pPr lvl="4"/>
            <a:r>
              <a:rPr lang="pt-BR" dirty="0"/>
              <a:t>Quinto nível</a:t>
            </a:r>
          </a:p>
        </p:txBody>
      </p:sp>
    </p:spTree>
    <p:extLst>
      <p:ext uri="{BB962C8B-B14F-4D97-AF65-F5344CB8AC3E}">
        <p14:creationId xmlns:p14="http://schemas.microsoft.com/office/powerpoint/2010/main" val="3632253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0D7CE04-8C13-7745-A6A0-082961DFD76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AB3D0EF-506D-6E4B-8330-D1F598A3FA4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6BA3D7B-1297-D847-AAB2-559A41B7F2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34D6EC-848B-9840-A9DA-9B415788723A}" type="datetimeFigureOut">
              <a:rPr lang="en-US" smtClean="0"/>
              <a:t>4/8/2025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5995DD1-64E4-5444-90E9-5F12C15127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9E41753-C480-1D4C-9299-904AAEF6CD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3EC149-BE9F-DC4F-AB1A-94AD5DFF00EA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15197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8BF323-D49D-44DE-8A6D-1527C43094E8}" type="datetimeFigureOut">
              <a:rPr lang="pt-BR" smtClean="0"/>
              <a:pPr/>
              <a:t>08/04/2025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1ACEF1-9700-48E7-8D4E-00F316785DDA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516752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8BF323-D49D-44DE-8A6D-1527C43094E8}" type="datetimeFigureOut">
              <a:rPr lang="pt-BR" smtClean="0"/>
              <a:pPr/>
              <a:t>08/04/2025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1ACEF1-9700-48E7-8D4E-00F316785DDA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54175854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8BF323-D49D-44DE-8A6D-1527C43094E8}" type="datetimeFigureOut">
              <a:rPr lang="pt-BR" smtClean="0"/>
              <a:pPr/>
              <a:t>08/04/2025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1ACEF1-9700-48E7-8D4E-00F316785DDA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79474273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8BF323-D49D-44DE-8A6D-1527C43094E8}" type="datetimeFigureOut">
              <a:rPr lang="pt-BR" smtClean="0"/>
              <a:pPr/>
              <a:t>08/04/2025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1ACEF1-9700-48E7-8D4E-00F316785DDA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19788202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8BF323-D49D-44DE-8A6D-1527C43094E8}" type="datetimeFigureOut">
              <a:rPr lang="pt-BR" smtClean="0"/>
              <a:pPr/>
              <a:t>08/04/2025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1ACEF1-9700-48E7-8D4E-00F316785DDA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65417772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8BF323-D49D-44DE-8A6D-1527C43094E8}" type="datetimeFigureOut">
              <a:rPr lang="pt-BR" smtClean="0"/>
              <a:pPr/>
              <a:t>08/04/2025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1ACEF1-9700-48E7-8D4E-00F316785DDA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88281064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8BF323-D49D-44DE-8A6D-1527C43094E8}" type="datetimeFigureOut">
              <a:rPr lang="pt-BR" smtClean="0"/>
              <a:pPr/>
              <a:t>08/04/2025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1ACEF1-9700-48E7-8D4E-00F316785DDA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63626986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8BF323-D49D-44DE-8A6D-1527C43094E8}" type="datetimeFigureOut">
              <a:rPr lang="pt-BR" smtClean="0"/>
              <a:pPr/>
              <a:t>08/04/2025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1ACEF1-9700-48E7-8D4E-00F316785DDA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67394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8BF323-D49D-44DE-8A6D-1527C43094E8}" type="datetimeFigureOut">
              <a:rPr lang="pt-BR" smtClean="0"/>
              <a:pPr/>
              <a:t>08/04/2025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1ACEF1-9700-48E7-8D4E-00F316785DDA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0050612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ângulo 1">
            <a:extLst>
              <a:ext uri="{FF2B5EF4-FFF2-40B4-BE49-F238E27FC236}">
                <a16:creationId xmlns:a16="http://schemas.microsoft.com/office/drawing/2014/main" id="{BDF96C8E-4DD9-4AB3-AA5F-1E6F3D5BA068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11374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1053"/>
          </a:p>
        </p:txBody>
      </p:sp>
      <p:pic>
        <p:nvPicPr>
          <p:cNvPr id="8" name="Imagem 6" descr="Uma imagem contendo desenho&#10;&#10;Descrição gerada automaticamente">
            <a:extLst>
              <a:ext uri="{FF2B5EF4-FFF2-40B4-BE49-F238E27FC236}">
                <a16:creationId xmlns:a16="http://schemas.microsoft.com/office/drawing/2014/main" id="{09CFAA70-834B-4BBC-864C-63F1586DB54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524000" y="899754"/>
            <a:ext cx="9144000" cy="5058491"/>
          </a:xfrm>
          <a:prstGeom prst="rect">
            <a:avLst/>
          </a:prstGeom>
        </p:spPr>
      </p:pic>
      <p:sp>
        <p:nvSpPr>
          <p:cNvPr id="14" name="Espaço Reservado para Texto 13">
            <a:extLst>
              <a:ext uri="{FF2B5EF4-FFF2-40B4-BE49-F238E27FC236}">
                <a16:creationId xmlns:a16="http://schemas.microsoft.com/office/drawing/2014/main" id="{6E599799-55DE-4D02-ADB6-9234029BC64D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381250" y="3689130"/>
            <a:ext cx="4145674" cy="1024759"/>
          </a:xfrm>
        </p:spPr>
        <p:txBody>
          <a:bodyPr>
            <a:normAutofit/>
          </a:bodyPr>
          <a:lstStyle>
            <a:lvl1pPr marL="0" indent="0">
              <a:buNone/>
              <a:defRPr sz="60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pt-BR" dirty="0" err="1"/>
              <a:t>xxxx</a:t>
            </a:r>
            <a:endParaRPr lang="pt-BR" dirty="0"/>
          </a:p>
        </p:txBody>
      </p:sp>
      <p:sp>
        <p:nvSpPr>
          <p:cNvPr id="16" name="Espaço Reservado para Texto 15">
            <a:extLst>
              <a:ext uri="{FF2B5EF4-FFF2-40B4-BE49-F238E27FC236}">
                <a16:creationId xmlns:a16="http://schemas.microsoft.com/office/drawing/2014/main" id="{4E2D23AA-9E27-4CEE-9647-C3119D3AC694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412176" y="2206625"/>
            <a:ext cx="4144962" cy="1222375"/>
          </a:xfrm>
        </p:spPr>
        <p:txBody>
          <a:bodyPr>
            <a:normAutofit/>
          </a:bodyPr>
          <a:lstStyle>
            <a:lvl1pPr marL="0" indent="0">
              <a:buNone/>
              <a:defRPr sz="3600" b="1">
                <a:solidFill>
                  <a:srgbClr val="CAD200"/>
                </a:solidFill>
              </a:defRPr>
            </a:lvl1pPr>
          </a:lstStyle>
          <a:p>
            <a:pPr lvl="0"/>
            <a:r>
              <a:rPr lang="pt-BR" dirty="0" err="1"/>
              <a:t>xxx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51582553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8BF323-D49D-44DE-8A6D-1527C43094E8}" type="datetimeFigureOut">
              <a:rPr lang="pt-BR" smtClean="0"/>
              <a:pPr/>
              <a:t>08/04/2025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1ACEF1-9700-48E7-8D4E-00F316785DDA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18186196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8BF323-D49D-44DE-8A6D-1527C43094E8}" type="datetimeFigureOut">
              <a:rPr lang="pt-BR" smtClean="0"/>
              <a:pPr/>
              <a:t>08/04/2025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1ACEF1-9700-48E7-8D4E-00F316785DDA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2661566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tângulo 9">
            <a:extLst>
              <a:ext uri="{FF2B5EF4-FFF2-40B4-BE49-F238E27FC236}">
                <a16:creationId xmlns:a16="http://schemas.microsoft.com/office/drawing/2014/main" id="{641CE594-5403-5F44-BA54-760C4F6F00F3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AE9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pt-BR" sz="1053"/>
          </a:p>
        </p:txBody>
      </p:sp>
      <p:pic>
        <p:nvPicPr>
          <p:cNvPr id="11" name="Imagem 10" descr="Uma imagem contendo desenho&#10;&#10;Descrição gerada automaticamente">
            <a:extLst>
              <a:ext uri="{FF2B5EF4-FFF2-40B4-BE49-F238E27FC236}">
                <a16:creationId xmlns:a16="http://schemas.microsoft.com/office/drawing/2014/main" id="{014C8813-2252-AA4C-8407-0B9705429E8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1" y="274320"/>
            <a:ext cx="11901013" cy="6583680"/>
          </a:xfrm>
          <a:prstGeom prst="rect">
            <a:avLst/>
          </a:prstGeom>
        </p:spPr>
      </p:pic>
      <p:sp>
        <p:nvSpPr>
          <p:cNvPr id="13" name="Espaço Reservado para Texto 13">
            <a:extLst>
              <a:ext uri="{FF2B5EF4-FFF2-40B4-BE49-F238E27FC236}">
                <a16:creationId xmlns:a16="http://schemas.microsoft.com/office/drawing/2014/main" id="{EAD9BDA1-5918-4F51-ABC0-08939B3FCE0C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071841" y="3704348"/>
            <a:ext cx="4145674" cy="1024759"/>
          </a:xfrm>
        </p:spPr>
        <p:txBody>
          <a:bodyPr>
            <a:normAutofit/>
          </a:bodyPr>
          <a:lstStyle>
            <a:lvl1pPr marL="0" indent="0">
              <a:buNone/>
              <a:defRPr sz="50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pt-BR" dirty="0" err="1"/>
              <a:t>xxxx</a:t>
            </a:r>
            <a:endParaRPr lang="pt-BR" dirty="0"/>
          </a:p>
        </p:txBody>
      </p:sp>
      <p:sp>
        <p:nvSpPr>
          <p:cNvPr id="14" name="Espaço Reservado para Texto 15">
            <a:extLst>
              <a:ext uri="{FF2B5EF4-FFF2-40B4-BE49-F238E27FC236}">
                <a16:creationId xmlns:a16="http://schemas.microsoft.com/office/drawing/2014/main" id="{3751F285-49F7-41F0-B6D0-72D6F3DFACB9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102767" y="2221843"/>
            <a:ext cx="4144962" cy="1222375"/>
          </a:xfrm>
        </p:spPr>
        <p:txBody>
          <a:bodyPr>
            <a:normAutofit/>
          </a:bodyPr>
          <a:lstStyle>
            <a:lvl1pPr marL="0" indent="0">
              <a:buNone/>
              <a:defRPr sz="5000" b="1">
                <a:solidFill>
                  <a:srgbClr val="113743"/>
                </a:solidFill>
              </a:defRPr>
            </a:lvl1pPr>
          </a:lstStyle>
          <a:p>
            <a:pPr lvl="0"/>
            <a:r>
              <a:rPr lang="pt-BR" dirty="0" err="1"/>
              <a:t>xxx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2279096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Espaço Reservado para Texto 15">
            <a:extLst>
              <a:ext uri="{FF2B5EF4-FFF2-40B4-BE49-F238E27FC236}">
                <a16:creationId xmlns:a16="http://schemas.microsoft.com/office/drawing/2014/main" id="{B331A8FA-B33A-4897-BC97-A960FFDE97F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253968" y="2569122"/>
            <a:ext cx="6584246" cy="1435100"/>
          </a:xfrm>
        </p:spPr>
        <p:txBody>
          <a:bodyPr>
            <a:noAutofit/>
          </a:bodyPr>
          <a:lstStyle>
            <a:lvl1pPr marL="342900" indent="-342900">
              <a:buClr>
                <a:srgbClr val="00AE9E"/>
              </a:buClr>
              <a:buFont typeface="Arial" panose="020B0604020202020204" pitchFamily="34" charset="0"/>
              <a:buChar char="•"/>
              <a:defRPr sz="2000"/>
            </a:lvl1pPr>
            <a:lvl2pPr>
              <a:buClr>
                <a:srgbClr val="00AE9E"/>
              </a:buClr>
              <a:defRPr sz="2000"/>
            </a:lvl2pPr>
            <a:lvl3pPr>
              <a:buClr>
                <a:srgbClr val="00AE9E"/>
              </a:buClr>
              <a:defRPr sz="2000"/>
            </a:lvl3pPr>
            <a:lvl4pPr>
              <a:buClr>
                <a:srgbClr val="00AE9E"/>
              </a:buClr>
              <a:defRPr sz="2000"/>
            </a:lvl4pPr>
            <a:lvl5pPr>
              <a:buClr>
                <a:srgbClr val="00AE9E"/>
              </a:buClr>
              <a:defRPr sz="2000"/>
            </a:lvl5pPr>
          </a:lstStyle>
          <a:p>
            <a:pPr lvl="0"/>
            <a:r>
              <a:rPr lang="pt-BR" dirty="0"/>
              <a:t>Clique para editar os estilos de texto Mestres</a:t>
            </a:r>
          </a:p>
          <a:p>
            <a:pPr lvl="1"/>
            <a:r>
              <a:rPr lang="pt-BR" dirty="0"/>
              <a:t>Segundo nível</a:t>
            </a:r>
          </a:p>
          <a:p>
            <a:pPr lvl="2"/>
            <a:r>
              <a:rPr lang="pt-BR" dirty="0"/>
              <a:t>Terceiro nível</a:t>
            </a:r>
          </a:p>
          <a:p>
            <a:pPr lvl="3"/>
            <a:r>
              <a:rPr lang="pt-BR" dirty="0"/>
              <a:t>Quarto nível</a:t>
            </a:r>
          </a:p>
          <a:p>
            <a:pPr lvl="4"/>
            <a:r>
              <a:rPr lang="pt-BR" dirty="0"/>
              <a:t>Quinto nível</a:t>
            </a:r>
          </a:p>
        </p:txBody>
      </p:sp>
      <p:pic>
        <p:nvPicPr>
          <p:cNvPr id="4" name="Picture 6">
            <a:extLst>
              <a:ext uri="{FF2B5EF4-FFF2-40B4-BE49-F238E27FC236}">
                <a16:creationId xmlns:a16="http://schemas.microsoft.com/office/drawing/2014/main" id="{F2CE6B04-8BF7-4719-B689-88F913A3B46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60400" y="1062990"/>
            <a:ext cx="4318000" cy="5219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09778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ângulo 4">
            <a:extLst>
              <a:ext uri="{FF2B5EF4-FFF2-40B4-BE49-F238E27FC236}">
                <a16:creationId xmlns:a16="http://schemas.microsoft.com/office/drawing/2014/main" id="{93BD428A-E6B5-094F-A59D-E64969DE6634}"/>
              </a:ext>
            </a:extLst>
          </p:cNvPr>
          <p:cNvSpPr/>
          <p:nvPr userDrawn="1"/>
        </p:nvSpPr>
        <p:spPr>
          <a:xfrm>
            <a:off x="-6023" y="0"/>
            <a:ext cx="12192000" cy="6858000"/>
          </a:xfrm>
          <a:prstGeom prst="rect">
            <a:avLst/>
          </a:prstGeom>
          <a:solidFill>
            <a:srgbClr val="00AE9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pt-BR" sz="1053"/>
          </a:p>
        </p:txBody>
      </p:sp>
      <p:pic>
        <p:nvPicPr>
          <p:cNvPr id="6" name="Imagem 5" descr="Fundo preto com letras brancas&#10;&#10;Descrição gerada automaticamente">
            <a:extLst>
              <a:ext uri="{FF2B5EF4-FFF2-40B4-BE49-F238E27FC236}">
                <a16:creationId xmlns:a16="http://schemas.microsoft.com/office/drawing/2014/main" id="{7C34E20A-919F-934A-9F31-3D4FAF68203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6024" y="0"/>
            <a:ext cx="12204049" cy="67513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00884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tângulo 5">
            <a:extLst>
              <a:ext uri="{FF2B5EF4-FFF2-40B4-BE49-F238E27FC236}">
                <a16:creationId xmlns:a16="http://schemas.microsoft.com/office/drawing/2014/main" id="{D7CF8957-7CF4-4042-A2E2-58C26A492858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AE9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1053"/>
          </a:p>
        </p:txBody>
      </p:sp>
      <p:pic>
        <p:nvPicPr>
          <p:cNvPr id="9" name="Imagem 8" descr="Fundo preto com letras brancas&#10;&#10;Descrição gerada automaticamente">
            <a:extLst>
              <a:ext uri="{FF2B5EF4-FFF2-40B4-BE49-F238E27FC236}">
                <a16:creationId xmlns:a16="http://schemas.microsoft.com/office/drawing/2014/main" id="{D350E3C7-2026-43F5-BCAA-31FB0C295B7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21029" y="0"/>
            <a:ext cx="12396887" cy="6857999"/>
          </a:xfrm>
          <a:prstGeom prst="rect">
            <a:avLst/>
          </a:prstGeom>
        </p:spPr>
      </p:pic>
      <p:sp>
        <p:nvSpPr>
          <p:cNvPr id="10" name="CaixaDeTexto 9">
            <a:extLst>
              <a:ext uri="{FF2B5EF4-FFF2-40B4-BE49-F238E27FC236}">
                <a16:creationId xmlns:a16="http://schemas.microsoft.com/office/drawing/2014/main" id="{AF43F80F-7859-4CA0-9B01-605ADB6F1268}"/>
              </a:ext>
            </a:extLst>
          </p:cNvPr>
          <p:cNvSpPr txBox="1"/>
          <p:nvPr userDrawn="1"/>
        </p:nvSpPr>
        <p:spPr>
          <a:xfrm>
            <a:off x="1563821" y="3242309"/>
            <a:ext cx="3746090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4500" b="1" dirty="0">
                <a:solidFill>
                  <a:schemeClr val="bg1"/>
                </a:solidFill>
              </a:rPr>
              <a:t>OBRIGADO!</a:t>
            </a:r>
          </a:p>
        </p:txBody>
      </p:sp>
    </p:spTree>
    <p:extLst>
      <p:ext uri="{BB962C8B-B14F-4D97-AF65-F5344CB8AC3E}">
        <p14:creationId xmlns:p14="http://schemas.microsoft.com/office/powerpoint/2010/main" val="31697611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1DFF26-484D-724D-A867-1C484866AE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67F68E5-FD82-FF45-8D18-D1DC36FBDB6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FB0C5C6-5EF3-AF40-8E2F-8EC7AEB6080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CD8220B-A1AB-BB4D-B226-F36E4CC02C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34D6EC-848B-9840-A9DA-9B415788723A}" type="datetimeFigureOut">
              <a:rPr lang="en-US" smtClean="0"/>
              <a:t>4/8/2025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F61076E-E6B8-2F46-96D6-5AD72CD0D8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492C9CC-37BC-B44C-B5DF-E16D704256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3EC149-BE9F-DC4F-AB1A-94AD5DFF00EA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20435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D2A6DF-3034-CD44-A0F4-9B13D84733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996EAEE-6DD2-EF4F-B56F-D799CEEBD5A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EF1690B-8192-5447-A58E-939BD0E9AE2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3883EE0-4213-0A44-B4A1-79B7059BFD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34D6EC-848B-9840-A9DA-9B415788723A}" type="datetimeFigureOut">
              <a:rPr lang="en-US" smtClean="0"/>
              <a:t>4/8/2025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2B5394E-D241-A64A-90A4-FE3B59AD39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B0CEB75-7FC7-CB4B-88ED-0BAD86361D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3EC149-BE9F-DC4F-AB1A-94AD5DFF00EA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13857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A558B6-228E-C747-8121-F353C6052E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9203E86-1F63-4444-8962-AB6FDE17B7A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5E9C22E-745C-5E4B-96D4-54A507B23D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34D6EC-848B-9840-A9DA-9B415788723A}" type="datetimeFigureOut">
              <a:rPr lang="en-US" smtClean="0"/>
              <a:t>4/8/2025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F4674EC-0341-F044-8BFA-15A47BE83B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B50CF88-82A9-4944-881F-8487A827FA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3EC149-BE9F-DC4F-AB1A-94AD5DFF00EA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03630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.xml"/><Relationship Id="rId13" Type="http://schemas.openxmlformats.org/officeDocument/2006/relationships/image" Target="../media/image7.jpeg"/><Relationship Id="rId3" Type="http://schemas.openxmlformats.org/officeDocument/2006/relationships/slideLayout" Target="../slideLayouts/slideLayout13.xml"/><Relationship Id="rId7" Type="http://schemas.openxmlformats.org/officeDocument/2006/relationships/slideLayout" Target="../slideLayouts/slideLayout17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1.xml"/><Relationship Id="rId6" Type="http://schemas.openxmlformats.org/officeDocument/2006/relationships/slideLayout" Target="../slideLayouts/slideLayout16.xml"/><Relationship Id="rId11" Type="http://schemas.openxmlformats.org/officeDocument/2006/relationships/slideLayout" Target="../slideLayouts/slideLayout21.xml"/><Relationship Id="rId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20.xml"/><Relationship Id="rId4" Type="http://schemas.openxmlformats.org/officeDocument/2006/relationships/slideLayout" Target="../slideLayouts/slideLayout14.xml"/><Relationship Id="rId9" Type="http://schemas.openxmlformats.org/officeDocument/2006/relationships/slideLayout" Target="../slideLayouts/slideLayout1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8DDD1C7-BDF8-024C-87C2-B1BB54D2E7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EB4112A-550E-0C4C-A2A7-AD1EF84DC36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794ED32-5F61-3F49-B6FB-C62630FF99B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034D6EC-848B-9840-A9DA-9B415788723A}" type="datetimeFigureOut">
              <a:rPr lang="en-US" smtClean="0"/>
              <a:t>4/8/2025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DF0D560-AEFD-4648-8DC7-49242DDCFB8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7259B35-873A-A84A-9E2E-124A8A29AA9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03EC149-BE9F-DC4F-AB1A-94AD5DFF00EA}" type="slidenum">
              <a:rPr lang="en-US" smtClean="0"/>
              <a:t>‹nº›</a:t>
            </a:fld>
            <a:endParaRPr lang="en-US"/>
          </a:p>
        </p:txBody>
      </p:sp>
      <p:pic>
        <p:nvPicPr>
          <p:cNvPr id="7" name="Imagem 10" descr="Uma imagem contendo desenho&#10;&#10;Descrição gerada automaticamente">
            <a:extLst>
              <a:ext uri="{FF2B5EF4-FFF2-40B4-BE49-F238E27FC236}">
                <a16:creationId xmlns:a16="http://schemas.microsoft.com/office/drawing/2014/main" id="{E6B7BE11-5B41-4075-9DFB-1F7DF0E64608}"/>
              </a:ext>
            </a:extLst>
          </p:cNvPr>
          <p:cNvPicPr>
            <a:picLocks noChangeAspect="1"/>
          </p:cNvPicPr>
          <p:nvPr userDrawn="1"/>
        </p:nvPicPr>
        <p:blipFill>
          <a:blip r:embed="rId12"/>
          <a:stretch>
            <a:fillRect/>
          </a:stretch>
        </p:blipFill>
        <p:spPr>
          <a:xfrm>
            <a:off x="0" y="-15240"/>
            <a:ext cx="12192000" cy="67446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59353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3" r:id="rId3"/>
    <p:sldLayoutId id="2147483652" r:id="rId4"/>
    <p:sldLayoutId id="2147483655" r:id="rId5"/>
    <p:sldLayoutId id="2147483651" r:id="rId6"/>
    <p:sldLayoutId id="2147483656" r:id="rId7"/>
    <p:sldLayoutId id="2147483657" r:id="rId8"/>
    <p:sldLayoutId id="2147483658" r:id="rId9"/>
    <p:sldLayoutId id="2147483659" r:id="rId10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8BF323-D49D-44DE-8A6D-1527C43094E8}" type="datetimeFigureOut">
              <a:rPr lang="pt-BR" smtClean="0"/>
              <a:pPr/>
              <a:t>08/04/2025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11ACEF1-9700-48E7-8D4E-00F316785DDA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797420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sicoob.com.br/web/sicoobcredialp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sicoob.com.br/web/sicoobcredialp" TargetMode="External"/><Relationship Id="rId1" Type="http://schemas.openxmlformats.org/officeDocument/2006/relationships/slideLayout" Target="../slideLayouts/slideLayout1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exto 1">
            <a:extLst>
              <a:ext uri="{FF2B5EF4-FFF2-40B4-BE49-F238E27FC236}">
                <a16:creationId xmlns:a16="http://schemas.microsoft.com/office/drawing/2014/main" id="{BEDE1125-B88E-41AA-BB57-BB5F69F9CCF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381250" y="3120721"/>
            <a:ext cx="4145674" cy="1024759"/>
          </a:xfrm>
        </p:spPr>
        <p:txBody>
          <a:bodyPr>
            <a:normAutofit/>
          </a:bodyPr>
          <a:lstStyle/>
          <a:p>
            <a:pPr algn="ctr"/>
            <a:endParaRPr lang="pt-BR" dirty="0"/>
          </a:p>
          <a:p>
            <a:pPr algn="ctr"/>
            <a:endParaRPr lang="pt-BR" dirty="0"/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C1166470-AFF1-417E-BEE5-F0FD753C66FF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2212258" y="2580250"/>
            <a:ext cx="4621161" cy="1858743"/>
          </a:xfrm>
        </p:spPr>
        <p:txBody>
          <a:bodyPr>
            <a:normAutofit/>
          </a:bodyPr>
          <a:lstStyle/>
          <a:p>
            <a:pPr algn="ctr"/>
            <a:r>
              <a:rPr lang="pt-BR" dirty="0"/>
              <a:t>PRÉ</a:t>
            </a:r>
          </a:p>
          <a:p>
            <a:pPr algn="ctr"/>
            <a:r>
              <a:rPr lang="pt-BR" dirty="0"/>
              <a:t> ASSEMBLEIA</a:t>
            </a:r>
          </a:p>
          <a:p>
            <a:pPr algn="ctr"/>
            <a:r>
              <a:rPr lang="pt-BR" dirty="0"/>
              <a:t>08/04/2025</a:t>
            </a:r>
          </a:p>
        </p:txBody>
      </p:sp>
      <p:sp>
        <p:nvSpPr>
          <p:cNvPr id="5" name="Espaço Reservado para Texto 1">
            <a:extLst>
              <a:ext uri="{FF2B5EF4-FFF2-40B4-BE49-F238E27FC236}">
                <a16:creationId xmlns:a16="http://schemas.microsoft.com/office/drawing/2014/main" id="{DACB37B1-D553-4EBA-B43C-58CD61EDB590}"/>
              </a:ext>
            </a:extLst>
          </p:cNvPr>
          <p:cNvSpPr txBox="1">
            <a:spLocks/>
          </p:cNvSpPr>
          <p:nvPr/>
        </p:nvSpPr>
        <p:spPr>
          <a:xfrm>
            <a:off x="2434273" y="4065369"/>
            <a:ext cx="4485512" cy="47964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6000" b="1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pt-BR" sz="1600" dirty="0"/>
          </a:p>
          <a:p>
            <a:endParaRPr lang="pt-BR" sz="1600" dirty="0"/>
          </a:p>
        </p:txBody>
      </p:sp>
    </p:spTree>
    <p:extLst>
      <p:ext uri="{BB962C8B-B14F-4D97-AF65-F5344CB8AC3E}">
        <p14:creationId xmlns:p14="http://schemas.microsoft.com/office/powerpoint/2010/main" val="7934419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570739F-B142-1EE1-806C-065DCC8572E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>
            <a:extLst>
              <a:ext uri="{FF2B5EF4-FFF2-40B4-BE49-F238E27FC236}">
                <a16:creationId xmlns:a16="http://schemas.microsoft.com/office/drawing/2014/main" id="{6ED4B0C8-6322-9D80-1649-434944CCD4AC}"/>
              </a:ext>
            </a:extLst>
          </p:cNvPr>
          <p:cNvSpPr txBox="1"/>
          <p:nvPr/>
        </p:nvSpPr>
        <p:spPr>
          <a:xfrm>
            <a:off x="924232" y="221579"/>
            <a:ext cx="10746657" cy="8539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>
              <a:lnSpc>
                <a:spcPct val="107000"/>
              </a:lnSpc>
              <a:spcAft>
                <a:spcPts val="800"/>
              </a:spcAft>
            </a:pPr>
            <a:r>
              <a:rPr lang="pt-BR" sz="2400" b="1" kern="100" dirty="0">
                <a:effectLst/>
                <a:highlight>
                  <a:srgbClr val="CAD200"/>
                </a:highlight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5. Política Institucional de Remuneração dos membros dos Conselhos de Administração e da Diretoria Executiva - Resolução CMN 5177/2024.</a:t>
            </a:r>
          </a:p>
        </p:txBody>
      </p:sp>
      <p:sp>
        <p:nvSpPr>
          <p:cNvPr id="7" name="CaixaDeTexto 6">
            <a:extLst>
              <a:ext uri="{FF2B5EF4-FFF2-40B4-BE49-F238E27FC236}">
                <a16:creationId xmlns:a16="http://schemas.microsoft.com/office/drawing/2014/main" id="{202E3B19-E454-62B9-5F2D-258142231C99}"/>
              </a:ext>
            </a:extLst>
          </p:cNvPr>
          <p:cNvSpPr txBox="1"/>
          <p:nvPr/>
        </p:nvSpPr>
        <p:spPr>
          <a:xfrm>
            <a:off x="924232" y="1954131"/>
            <a:ext cx="10825316" cy="343017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  <a:buNone/>
            </a:pPr>
            <a:r>
              <a:rPr lang="pt-BR" sz="2400" b="1" kern="100" dirty="0">
                <a:solidFill>
                  <a:srgbClr val="4C94D8"/>
                </a:solidFill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A Resolução – CMN 5177/2024,  tornou obrigatória a aprovação da política de remuneração pelas cooperativas de crédito, bem como a constituição do Comitê de Remuneração, que deverá ser aplicada a partir de 01/01/2026.</a:t>
            </a:r>
            <a:endParaRPr lang="pt-BR" sz="2400" b="1" kern="100" dirty="0">
              <a:effectLst/>
              <a:latin typeface="Arial" panose="020B0604020202020204" pitchFamily="34" charset="0"/>
              <a:ea typeface="Aptos" panose="020B0004020202020204" pitchFamily="34" charset="0"/>
              <a:cs typeface="Arial" panose="020B0604020202020204" pitchFamily="34" charset="0"/>
            </a:endParaRPr>
          </a:p>
          <a:p>
            <a:pPr marL="685800" algn="just">
              <a:lnSpc>
                <a:spcPct val="107000"/>
              </a:lnSpc>
              <a:spcAft>
                <a:spcPts val="800"/>
              </a:spcAft>
              <a:buNone/>
            </a:pPr>
            <a:r>
              <a:rPr lang="pt-BR" sz="2400" b="1" kern="1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 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pt-BR" sz="2400" b="1" kern="100" dirty="0">
                <a:solidFill>
                  <a:srgbClr val="4C94D8"/>
                </a:solidFill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Por força desta resolução, o Centro Cooperativo Sicoob – CCS desenvolveu a Política Institucional de Remuneração dos Administradores do Sicoob.</a:t>
            </a:r>
            <a:endParaRPr lang="pt-BR" sz="2400" b="1" kern="100" dirty="0">
              <a:effectLst/>
              <a:latin typeface="Arial" panose="020B0604020202020204" pitchFamily="34" charset="0"/>
              <a:ea typeface="Aptos" panose="020B00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0836848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9872C7D-173B-1F5A-6FC0-AD09B59C37F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>
            <a:extLst>
              <a:ext uri="{FF2B5EF4-FFF2-40B4-BE49-F238E27FC236}">
                <a16:creationId xmlns:a16="http://schemas.microsoft.com/office/drawing/2014/main" id="{9823261F-8431-29BF-DF02-A2F4F27C53C4}"/>
              </a:ext>
            </a:extLst>
          </p:cNvPr>
          <p:cNvSpPr txBox="1"/>
          <p:nvPr/>
        </p:nvSpPr>
        <p:spPr>
          <a:xfrm>
            <a:off x="707923" y="1719552"/>
            <a:ext cx="10923638" cy="43965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  <a:buNone/>
            </a:pPr>
            <a:r>
              <a:rPr lang="pt-BR" sz="2400" b="1" kern="100" dirty="0">
                <a:solidFill>
                  <a:srgbClr val="4C94D8"/>
                </a:solidFill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A Política estabelece diretrizes para a fixação e o pagamento da remuneração dos Conselheiros de Administração e Diretores.</a:t>
            </a:r>
            <a:endParaRPr lang="pt-BR" sz="2400" b="1" kern="100" dirty="0">
              <a:effectLst/>
              <a:latin typeface="Arial" panose="020B0604020202020204" pitchFamily="34" charset="0"/>
              <a:ea typeface="Aptos" panose="020B00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  <a:buNone/>
            </a:pPr>
            <a:r>
              <a:rPr lang="pt-BR" sz="2400" b="1" kern="100" dirty="0">
                <a:solidFill>
                  <a:srgbClr val="4C94D8"/>
                </a:solidFill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 </a:t>
            </a:r>
            <a:endParaRPr lang="pt-BR" sz="2400" b="1" kern="100" dirty="0">
              <a:effectLst/>
              <a:latin typeface="Arial" panose="020B0604020202020204" pitchFamily="34" charset="0"/>
              <a:ea typeface="Aptos" panose="020B00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pt-BR" sz="2400" b="1" kern="100" dirty="0">
                <a:solidFill>
                  <a:srgbClr val="4C94D8"/>
                </a:solidFill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Estabelece critérios para remuneração fixa e variável, bem como para constituição do Comitê de Remuneração, que poderá ser do CCS ou da própria da cooperativa.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endParaRPr lang="pt-BR" sz="2400" b="1" kern="100" dirty="0">
              <a:solidFill>
                <a:srgbClr val="4C94D8"/>
              </a:solidFill>
              <a:effectLst/>
              <a:latin typeface="Arial" panose="020B0604020202020204" pitchFamily="34" charset="0"/>
              <a:ea typeface="Aptos" panose="020B00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pt-BR" sz="2000" b="1" kern="100" dirty="0">
                <a:solidFill>
                  <a:schemeClr val="tx2">
                    <a:lumMod val="60000"/>
                    <a:lumOff val="40000"/>
                  </a:schemeClr>
                </a:solidFill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Base Normativa: Lei nº 5.764/71; Circular Sicoob Central </a:t>
            </a:r>
            <a:r>
              <a:rPr lang="pt-BR" sz="2000" b="1" kern="100" dirty="0" err="1">
                <a:solidFill>
                  <a:schemeClr val="tx2">
                    <a:lumMod val="60000"/>
                    <a:lumOff val="40000"/>
                  </a:schemeClr>
                </a:solidFill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Crediminas</a:t>
            </a:r>
            <a:r>
              <a:rPr lang="pt-BR" sz="2000" b="1" kern="100" dirty="0">
                <a:solidFill>
                  <a:schemeClr val="tx2">
                    <a:lumMod val="60000"/>
                    <a:lumOff val="40000"/>
                  </a:schemeClr>
                </a:solidFill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 309/2018; Resolução CMN 5177/2024 e Resolução do Sicoob Central </a:t>
            </a:r>
            <a:r>
              <a:rPr lang="pt-BR" sz="2000" b="1" kern="100" dirty="0" err="1">
                <a:solidFill>
                  <a:schemeClr val="tx2">
                    <a:lumMod val="60000"/>
                    <a:lumOff val="40000"/>
                  </a:schemeClr>
                </a:solidFill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Crediminas</a:t>
            </a:r>
            <a:r>
              <a:rPr lang="pt-BR" sz="2000" b="1" kern="100" dirty="0">
                <a:solidFill>
                  <a:schemeClr val="tx2">
                    <a:lumMod val="60000"/>
                    <a:lumOff val="40000"/>
                  </a:schemeClr>
                </a:solidFill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 nº 1262/2025</a:t>
            </a:r>
            <a:endParaRPr lang="pt-BR" sz="2000" b="1" kern="100" dirty="0">
              <a:solidFill>
                <a:srgbClr val="4C94D8"/>
              </a:solidFill>
              <a:effectLst/>
              <a:latin typeface="Arial" panose="020B0604020202020204" pitchFamily="34" charset="0"/>
              <a:ea typeface="Aptos" panose="020B00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endParaRPr lang="pt-BR" sz="2400" kern="100" dirty="0">
              <a:effectLst/>
              <a:latin typeface="Arial" panose="020B0604020202020204" pitchFamily="34" charset="0"/>
              <a:ea typeface="Aptos" panose="020B00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88D8553E-B50B-70D2-3903-6ACEED9EC58B}"/>
              </a:ext>
            </a:extLst>
          </p:cNvPr>
          <p:cNvSpPr txBox="1"/>
          <p:nvPr/>
        </p:nvSpPr>
        <p:spPr>
          <a:xfrm>
            <a:off x="707923" y="227952"/>
            <a:ext cx="10844980" cy="8539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>
              <a:lnSpc>
                <a:spcPct val="107000"/>
              </a:lnSpc>
              <a:spcAft>
                <a:spcPts val="800"/>
              </a:spcAft>
            </a:pPr>
            <a:r>
              <a:rPr lang="pt-BR" sz="2400" b="1" kern="100" dirty="0">
                <a:effectLst/>
                <a:highlight>
                  <a:srgbClr val="CAD200"/>
                </a:highlight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5. Política Institucional de Remuneração dos membros dos Conselhos de Administração e da Diretoria Executiva - Resolução CMN 5177/2024.</a:t>
            </a:r>
          </a:p>
        </p:txBody>
      </p:sp>
    </p:spTree>
    <p:extLst>
      <p:ext uri="{BB962C8B-B14F-4D97-AF65-F5344CB8AC3E}">
        <p14:creationId xmlns:p14="http://schemas.microsoft.com/office/powerpoint/2010/main" val="41012706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04480CD-DB32-660F-49B8-307E7682E52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>
            <a:extLst>
              <a:ext uri="{FF2B5EF4-FFF2-40B4-BE49-F238E27FC236}">
                <a16:creationId xmlns:a16="http://schemas.microsoft.com/office/drawing/2014/main" id="{6B28D0DE-1EEA-5FD0-99A4-C01423659C82}"/>
              </a:ext>
            </a:extLst>
          </p:cNvPr>
          <p:cNvSpPr txBox="1"/>
          <p:nvPr/>
        </p:nvSpPr>
        <p:spPr>
          <a:xfrm>
            <a:off x="1209369" y="259055"/>
            <a:ext cx="10304206" cy="45878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>
              <a:lnSpc>
                <a:spcPct val="107000"/>
              </a:lnSpc>
              <a:spcAft>
                <a:spcPts val="800"/>
              </a:spcAft>
            </a:pPr>
            <a:r>
              <a:rPr lang="pt-BR" sz="2400" b="1" kern="100" dirty="0">
                <a:effectLst/>
                <a:highlight>
                  <a:srgbClr val="CAD200"/>
                </a:highlight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6. Eleição dos membros da Comissão Eleitoral: Originária e Recursal.</a:t>
            </a:r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A7D5B929-4313-6DFA-7526-3C82AA7930C0}"/>
              </a:ext>
            </a:extLst>
          </p:cNvPr>
          <p:cNvSpPr txBox="1"/>
          <p:nvPr/>
        </p:nvSpPr>
        <p:spPr>
          <a:xfrm>
            <a:off x="1140543" y="1051519"/>
            <a:ext cx="10304206" cy="126092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Bef>
                <a:spcPts val="1200"/>
              </a:spcBef>
              <a:spcAft>
                <a:spcPts val="1200"/>
              </a:spcAft>
            </a:pPr>
            <a:r>
              <a:rPr lang="pt-BR" sz="2400" b="1" kern="100" dirty="0">
                <a:solidFill>
                  <a:srgbClr val="4C94D8"/>
                </a:solidFill>
                <a:effectLst/>
                <a:latin typeface="Arial" panose="020B06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Os processos eleitorais das entidades do Sicoob poderão ser organizados e acompanhados por comissões constituídas com a finalidade de assegurar a isenção, a transparência e a conformidade.</a:t>
            </a:r>
            <a:endParaRPr lang="pt-BR" sz="2400" b="1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CaixaDeTexto 6">
            <a:extLst>
              <a:ext uri="{FF2B5EF4-FFF2-40B4-BE49-F238E27FC236}">
                <a16:creationId xmlns:a16="http://schemas.microsoft.com/office/drawing/2014/main" id="{98950BEE-04CB-8E15-FD1F-F4E8D80B933E}"/>
              </a:ext>
            </a:extLst>
          </p:cNvPr>
          <p:cNvSpPr txBox="1"/>
          <p:nvPr/>
        </p:nvSpPr>
        <p:spPr>
          <a:xfrm>
            <a:off x="1140543" y="3005297"/>
            <a:ext cx="10373032" cy="35445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rPr lang="pt-BR" sz="2400" b="1" kern="100" dirty="0">
                <a:solidFill>
                  <a:srgbClr val="4C94D8"/>
                </a:solidFill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A Comissão Eleitoral Originária, composta de 03 (três) membros efetivos, sendo um Coordenador, e 03 (três) membros suplentes, com prazo de mandato de 04 (quatro) anos, podendo ser reeleitos.</a:t>
            </a:r>
            <a:endParaRPr lang="pt-BR" sz="2400" b="1" kern="100" dirty="0">
              <a:effectLst/>
              <a:latin typeface="Arial" panose="020B0604020202020204" pitchFamily="34" charset="0"/>
              <a:ea typeface="Aptos" panose="020B00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07000"/>
              </a:lnSpc>
              <a:spcBef>
                <a:spcPts val="1200"/>
              </a:spcBef>
              <a:spcAft>
                <a:spcPts val="1200"/>
              </a:spcAft>
            </a:pPr>
            <a:r>
              <a:rPr lang="pt-BR" sz="2400" b="1" kern="100" dirty="0">
                <a:solidFill>
                  <a:srgbClr val="4C94D8"/>
                </a:solidFill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Compete à Comissão Eleitoral Originária a análise quanto à formalização dos documentos previstos no Art. 3º, bem como ao atendimento ou não pelos candidatos das condições de candidatura e elegibilidade previstas neste Regimento e no Estatuto Social da Cooperativa.</a:t>
            </a:r>
            <a:endParaRPr lang="pt-BR" sz="2400" b="1" kern="100" dirty="0">
              <a:effectLst/>
              <a:latin typeface="Arial" panose="020B0604020202020204" pitchFamily="34" charset="0"/>
              <a:ea typeface="Aptos" panose="020B00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2827986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AA9637C-EA2D-4A7E-A31E-D06B864A81B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>
            <a:extLst>
              <a:ext uri="{FF2B5EF4-FFF2-40B4-BE49-F238E27FC236}">
                <a16:creationId xmlns:a16="http://schemas.microsoft.com/office/drawing/2014/main" id="{71FB16C1-20E9-50DE-73DC-BA60781CFAB0}"/>
              </a:ext>
            </a:extLst>
          </p:cNvPr>
          <p:cNvSpPr txBox="1"/>
          <p:nvPr/>
        </p:nvSpPr>
        <p:spPr>
          <a:xfrm>
            <a:off x="1268361" y="366300"/>
            <a:ext cx="10314039" cy="45878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>
              <a:lnSpc>
                <a:spcPct val="107000"/>
              </a:lnSpc>
              <a:spcAft>
                <a:spcPts val="800"/>
              </a:spcAft>
            </a:pPr>
            <a:r>
              <a:rPr lang="pt-BR" sz="2400" b="1" kern="100" dirty="0">
                <a:effectLst/>
                <a:highlight>
                  <a:srgbClr val="CAD200"/>
                </a:highlight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6. Eleição dos membros da Comissão Eleitoral: Originária e Recursal.</a:t>
            </a:r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E9CC14FB-150F-95EE-669C-DCC6B60F49F2}"/>
              </a:ext>
            </a:extLst>
          </p:cNvPr>
          <p:cNvSpPr txBox="1"/>
          <p:nvPr/>
        </p:nvSpPr>
        <p:spPr>
          <a:xfrm>
            <a:off x="1268361" y="1750196"/>
            <a:ext cx="10441858" cy="313759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rPr lang="pt-BR" sz="2400" b="1" kern="100" dirty="0">
                <a:solidFill>
                  <a:srgbClr val="4C94D8"/>
                </a:solidFill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A Comissão Eleitoral Recursal,</a:t>
            </a:r>
            <a:r>
              <a:rPr lang="pt-BR" sz="2400" kern="100" dirty="0">
                <a:solidFill>
                  <a:srgbClr val="4C94D8"/>
                </a:solidFill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 composta de 03 (três) membros efetivos, sendo um Coordenador, e 03 (três) membros suplentes, distintos dos integrantes da Comissão Eleitoral Originária, tem prazo de mandato de 04 (quatro) anos, podendo ser reeleitos, </a:t>
            </a:r>
            <a:endParaRPr lang="pt-BR" sz="2400" kern="100" dirty="0">
              <a:effectLst/>
              <a:latin typeface="Arial" panose="020B0604020202020204" pitchFamily="34" charset="0"/>
              <a:ea typeface="Aptos" panose="020B00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07000"/>
              </a:lnSpc>
              <a:spcBef>
                <a:spcPts val="1200"/>
              </a:spcBef>
              <a:spcAft>
                <a:spcPts val="1200"/>
              </a:spcAft>
            </a:pPr>
            <a:r>
              <a:rPr lang="pt-BR" sz="2400" kern="100" dirty="0">
                <a:solidFill>
                  <a:srgbClr val="4C94D8"/>
                </a:solidFill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Competindo-lhe o julgamento de recurso interposto de decisão proferida pela Comissão Eleitoral Originária, conforme inciso V, do Art. 9º deste Regimento.</a:t>
            </a:r>
            <a:endParaRPr lang="pt-BR" sz="2400" kern="100" dirty="0">
              <a:effectLst/>
              <a:latin typeface="Arial" panose="020B0604020202020204" pitchFamily="34" charset="0"/>
              <a:ea typeface="Aptos" panose="020B00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8324534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D91BAED-A3D7-92F8-94C2-9ED98D48C22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DC320384-59F3-FC0A-5354-F088AFBD9380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2412176" y="2206625"/>
            <a:ext cx="4144962" cy="2227723"/>
          </a:xfrm>
        </p:spPr>
        <p:txBody>
          <a:bodyPr>
            <a:normAutofit lnSpcReduction="10000"/>
          </a:bodyPr>
          <a:lstStyle/>
          <a:p>
            <a:pPr algn="ctr"/>
            <a:endParaRPr lang="pt-BR" sz="2800" dirty="0"/>
          </a:p>
          <a:p>
            <a:pPr algn="ctr"/>
            <a:r>
              <a:rPr lang="pt-BR" sz="2800" dirty="0"/>
              <a:t>DIRETORIA ADMINISTRATIVA</a:t>
            </a:r>
          </a:p>
          <a:p>
            <a:pPr algn="ctr"/>
            <a:r>
              <a:rPr lang="pt-BR" sz="2800" dirty="0"/>
              <a:t>SICOOB CREDIALP</a:t>
            </a:r>
          </a:p>
          <a:p>
            <a:pPr algn="ctr"/>
            <a:r>
              <a:rPr lang="pt-BR" sz="2400"/>
              <a:t>08/04/2025</a:t>
            </a:r>
            <a:endParaRPr lang="pt-BR" sz="2400" dirty="0"/>
          </a:p>
          <a:p>
            <a:endParaRPr lang="pt-BR" dirty="0"/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4CD5AEDF-D566-D8C4-2C72-8AA68B9B1FF2}"/>
              </a:ext>
            </a:extLst>
          </p:cNvPr>
          <p:cNvSpPr txBox="1"/>
          <p:nvPr/>
        </p:nvSpPr>
        <p:spPr>
          <a:xfrm>
            <a:off x="1592824" y="5626198"/>
            <a:ext cx="8829369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t-BR" sz="2800" u="sng" kern="100" dirty="0">
                <a:solidFill>
                  <a:srgbClr val="4C94D8"/>
                </a:solidFill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  <a:hlinkClick r:id="rId2"/>
              </a:rPr>
              <a:t>Site:  https://www.sicoob.com.br/web/sicoobcredialp</a:t>
            </a:r>
            <a:r>
              <a:rPr lang="pt-BR" sz="28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7725677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602AD1B-F721-4DBC-A7D5-5928A2FD84F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>
            <a:extLst>
              <a:ext uri="{FF2B5EF4-FFF2-40B4-BE49-F238E27FC236}">
                <a16:creationId xmlns:a16="http://schemas.microsoft.com/office/drawing/2014/main" id="{BDA9126B-7E7B-73F9-70C5-72A5A7A7A6B4}"/>
              </a:ext>
            </a:extLst>
          </p:cNvPr>
          <p:cNvSpPr txBox="1"/>
          <p:nvPr/>
        </p:nvSpPr>
        <p:spPr>
          <a:xfrm>
            <a:off x="894736" y="1256738"/>
            <a:ext cx="10432026" cy="234827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  <a:buNone/>
            </a:pPr>
            <a:r>
              <a:rPr lang="pt-BR" sz="2400" b="1" kern="100" dirty="0">
                <a:solidFill>
                  <a:schemeClr val="tx2">
                    <a:lumMod val="60000"/>
                    <a:lumOff val="40000"/>
                  </a:schemeClr>
                </a:solidFill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O estatuto social de uma cooperativa é um documento legal que define as regras de funcionamento da cooperativa, os direitos e deveres dos associados, a estrutura administrativa e os princípios que regem suas atividades.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  <a:buNone/>
            </a:pPr>
            <a:endParaRPr lang="pt-BR" sz="1000" b="1" kern="100" dirty="0">
              <a:solidFill>
                <a:schemeClr val="tx2">
                  <a:lumMod val="60000"/>
                  <a:lumOff val="40000"/>
                </a:schemeClr>
              </a:solidFill>
              <a:effectLst/>
              <a:latin typeface="Arial" panose="020B0604020202020204" pitchFamily="34" charset="0"/>
              <a:ea typeface="Aptos" panose="020B00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pt-BR" sz="2000" b="1" kern="100" dirty="0">
                <a:solidFill>
                  <a:schemeClr val="tx2">
                    <a:lumMod val="60000"/>
                    <a:lumOff val="40000"/>
                  </a:schemeClr>
                </a:solidFill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Base Normativa: Lei nº 5.764/71 e Resolução Central </a:t>
            </a:r>
            <a:r>
              <a:rPr lang="pt-BR" sz="2000" b="1" kern="100" dirty="0" err="1">
                <a:solidFill>
                  <a:schemeClr val="tx2">
                    <a:lumMod val="60000"/>
                    <a:lumOff val="40000"/>
                  </a:schemeClr>
                </a:solidFill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Crediminas</a:t>
            </a:r>
            <a:r>
              <a:rPr lang="pt-BR" sz="2000" b="1" kern="100" dirty="0">
                <a:solidFill>
                  <a:schemeClr val="tx2">
                    <a:lumMod val="60000"/>
                    <a:lumOff val="40000"/>
                  </a:schemeClr>
                </a:solidFill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 nº 1121/2022.</a:t>
            </a:r>
          </a:p>
        </p:txBody>
      </p:sp>
      <p:sp>
        <p:nvSpPr>
          <p:cNvPr id="8" name="CaixaDeTexto 7">
            <a:extLst>
              <a:ext uri="{FF2B5EF4-FFF2-40B4-BE49-F238E27FC236}">
                <a16:creationId xmlns:a16="http://schemas.microsoft.com/office/drawing/2014/main" id="{DA07E343-42E3-9826-A9D7-604109AB21EF}"/>
              </a:ext>
            </a:extLst>
          </p:cNvPr>
          <p:cNvSpPr txBox="1"/>
          <p:nvPr/>
        </p:nvSpPr>
        <p:spPr>
          <a:xfrm>
            <a:off x="1120878" y="370458"/>
            <a:ext cx="10215716" cy="45878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>
              <a:lnSpc>
                <a:spcPct val="107000"/>
              </a:lnSpc>
              <a:spcAft>
                <a:spcPts val="800"/>
              </a:spcAft>
            </a:pPr>
            <a:r>
              <a:rPr lang="pt-BR" sz="2400" b="1" kern="100" dirty="0">
                <a:effectLst/>
                <a:highlight>
                  <a:srgbClr val="CAD200"/>
                </a:highlight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1. Reforma Geral do Estatuto Social, sem alteração do objeto social</a:t>
            </a:r>
            <a:r>
              <a:rPr lang="pt-BR" sz="2400" kern="100" dirty="0">
                <a:effectLst/>
                <a:highlight>
                  <a:srgbClr val="CAD200"/>
                </a:highlight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10" name="CaixaDeTexto 9">
            <a:extLst>
              <a:ext uri="{FF2B5EF4-FFF2-40B4-BE49-F238E27FC236}">
                <a16:creationId xmlns:a16="http://schemas.microsoft.com/office/drawing/2014/main" id="{E413B361-DF54-2EB1-F206-413767F1F480}"/>
              </a:ext>
            </a:extLst>
          </p:cNvPr>
          <p:cNvSpPr txBox="1"/>
          <p:nvPr/>
        </p:nvSpPr>
        <p:spPr>
          <a:xfrm>
            <a:off x="1012721" y="4203496"/>
            <a:ext cx="10284543" cy="12491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pt-BR" sz="2400" kern="1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O Estatuto Social, com redação revogada x redação em vigor, está publicada no site da cooperativa, visando informação, conformidade e transparência.</a:t>
            </a:r>
          </a:p>
        </p:txBody>
      </p:sp>
      <p:sp>
        <p:nvSpPr>
          <p:cNvPr id="12" name="CaixaDeTexto 11">
            <a:extLst>
              <a:ext uri="{FF2B5EF4-FFF2-40B4-BE49-F238E27FC236}">
                <a16:creationId xmlns:a16="http://schemas.microsoft.com/office/drawing/2014/main" id="{C9483286-D6B2-4B1F-37A1-3AFB25B0FA91}"/>
              </a:ext>
            </a:extLst>
          </p:cNvPr>
          <p:cNvSpPr txBox="1"/>
          <p:nvPr/>
        </p:nvSpPr>
        <p:spPr>
          <a:xfrm>
            <a:off x="1160206" y="5638122"/>
            <a:ext cx="10097729" cy="47397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pt-BR" sz="2400" u="sng" kern="100" dirty="0">
                <a:solidFill>
                  <a:srgbClr val="4C94D8"/>
                </a:solidFill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  <a:hlinkClick r:id="rId2"/>
              </a:rPr>
              <a:t>https://www.sicoob.com.br/web/sicoobcredialp</a:t>
            </a:r>
            <a:endParaRPr lang="pt-BR" sz="2400" kern="100" dirty="0">
              <a:effectLst/>
              <a:latin typeface="Arial" panose="020B0604020202020204" pitchFamily="34" charset="0"/>
              <a:ea typeface="Aptos" panose="020B00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5945977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602AD1B-F721-4DBC-A7D5-5928A2FD84F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ixaDeTexto 4">
            <a:extLst>
              <a:ext uri="{FF2B5EF4-FFF2-40B4-BE49-F238E27FC236}">
                <a16:creationId xmlns:a16="http://schemas.microsoft.com/office/drawing/2014/main" id="{A09181D9-021E-4B19-865F-D88C9F07ACE0}"/>
              </a:ext>
            </a:extLst>
          </p:cNvPr>
          <p:cNvSpPr txBox="1"/>
          <p:nvPr/>
        </p:nvSpPr>
        <p:spPr>
          <a:xfrm>
            <a:off x="280218" y="1780938"/>
            <a:ext cx="11316929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Inclusão Nova Redação do Art. 1º</a:t>
            </a:r>
          </a:p>
        </p:txBody>
      </p:sp>
      <p:sp>
        <p:nvSpPr>
          <p:cNvPr id="7" name="CaixaDeTexto 6">
            <a:extLst>
              <a:ext uri="{FF2B5EF4-FFF2-40B4-BE49-F238E27FC236}">
                <a16:creationId xmlns:a16="http://schemas.microsoft.com/office/drawing/2014/main" id="{487085D9-DA84-B753-105B-27E4ED6EA4CE}"/>
              </a:ext>
            </a:extLst>
          </p:cNvPr>
          <p:cNvSpPr txBox="1"/>
          <p:nvPr/>
        </p:nvSpPr>
        <p:spPr>
          <a:xfrm>
            <a:off x="437535" y="2966108"/>
            <a:ext cx="11316929" cy="31085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pt-BR" sz="2800" b="1" dirty="0">
                <a:latin typeface="Arial" panose="020B0604020202020204" pitchFamily="34" charset="0"/>
                <a:cs typeface="Arial" panose="020B0604020202020204" pitchFamily="34" charset="0"/>
              </a:rPr>
              <a:t>Art. 1º </a:t>
            </a:r>
            <a:r>
              <a:rPr lang="pt-BR" sz="2800" dirty="0">
                <a:latin typeface="Arial" panose="020B0604020202020204" pitchFamily="34" charset="0"/>
                <a:cs typeface="Arial" panose="020B0604020202020204" pitchFamily="34" charset="0"/>
              </a:rPr>
              <a:t>A Cooperativa de Crédito </a:t>
            </a:r>
            <a:r>
              <a:rPr lang="pt-BR" sz="2800" dirty="0" err="1">
                <a:latin typeface="Arial" panose="020B0604020202020204" pitchFamily="34" charset="0"/>
                <a:cs typeface="Arial" panose="020B0604020202020204" pitchFamily="34" charset="0"/>
              </a:rPr>
              <a:t>Credialp</a:t>
            </a:r>
            <a:r>
              <a:rPr lang="pt-BR" sz="2800" dirty="0">
                <a:latin typeface="Arial" panose="020B0604020202020204" pitchFamily="34" charset="0"/>
                <a:cs typeface="Arial" panose="020B0604020202020204" pitchFamily="34" charset="0"/>
              </a:rPr>
              <a:t> Ltda. – Sicoob </a:t>
            </a:r>
            <a:r>
              <a:rPr lang="pt-BR" sz="2800" dirty="0" err="1">
                <a:latin typeface="Arial" panose="020B0604020202020204" pitchFamily="34" charset="0"/>
                <a:cs typeface="Arial" panose="020B0604020202020204" pitchFamily="34" charset="0"/>
              </a:rPr>
              <a:t>Credialp</a:t>
            </a:r>
            <a:r>
              <a:rPr lang="pt-BR" sz="2800" dirty="0">
                <a:latin typeface="Arial" panose="020B0604020202020204" pitchFamily="34" charset="0"/>
                <a:cs typeface="Arial" panose="020B0604020202020204" pitchFamily="34" charset="0"/>
              </a:rPr>
              <a:t>, CNPJ nº 25.353.939/0001-60, constituída em 20 julho de 1.988, neste Estatuto Social designada simplesmente como Cooperativa, é instituição financeira não bancária, sociedade cooperativa de responsabilidade limitada, de pessoas, de natureza simples e sem fins lucrativos, regida por este Estatuto Social e pela legislação vigente, tendo: </a:t>
            </a:r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D2EDFC47-559E-C67F-4B6D-E0AB6CC73E05}"/>
              </a:ext>
            </a:extLst>
          </p:cNvPr>
          <p:cNvSpPr txBox="1"/>
          <p:nvPr/>
        </p:nvSpPr>
        <p:spPr>
          <a:xfrm>
            <a:off x="580103" y="150534"/>
            <a:ext cx="11017044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t-BR" sz="2400" b="1" dirty="0">
                <a:solidFill>
                  <a:srgbClr val="FFFF00"/>
                </a:solidFill>
                <a:highlight>
                  <a:srgbClr val="3A3A3A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CAPITULO I - DA DENOMINAÇÃO, DA SEDE, DO FORO, DO PRAZO DE DURAÇÃO, DO EXERCÍCIO SOCIAL, DA ÁREA DE AÇÃO</a:t>
            </a:r>
          </a:p>
        </p:txBody>
      </p:sp>
    </p:spTree>
    <p:extLst>
      <p:ext uri="{BB962C8B-B14F-4D97-AF65-F5344CB8AC3E}">
        <p14:creationId xmlns:p14="http://schemas.microsoft.com/office/powerpoint/2010/main" val="3595515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BDBD677-FA4A-C602-5C25-FDF23FA49C5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ixaDeTexto 4">
            <a:extLst>
              <a:ext uri="{FF2B5EF4-FFF2-40B4-BE49-F238E27FC236}">
                <a16:creationId xmlns:a16="http://schemas.microsoft.com/office/drawing/2014/main" id="{D7C4FB68-D3BF-ECD8-4FFA-4E60E07A35B9}"/>
              </a:ext>
            </a:extLst>
          </p:cNvPr>
          <p:cNvSpPr txBox="1"/>
          <p:nvPr/>
        </p:nvSpPr>
        <p:spPr>
          <a:xfrm>
            <a:off x="186813" y="276603"/>
            <a:ext cx="11641393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t-BR" sz="2400" b="1" dirty="0">
                <a:solidFill>
                  <a:srgbClr val="FFFF00"/>
                </a:solidFill>
                <a:highlight>
                  <a:srgbClr val="3A3A3A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CAPÍTULO III – DA INTEGRAÇÃO AO SISTEMA DE COOPERATIVAS DE CRÉDITO DO BRASIL (SICOOB)</a:t>
            </a:r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83416229-A6D0-E09D-E960-D4776AF7DE8C}"/>
              </a:ext>
            </a:extLst>
          </p:cNvPr>
          <p:cNvSpPr txBox="1"/>
          <p:nvPr/>
        </p:nvSpPr>
        <p:spPr>
          <a:xfrm>
            <a:off x="639097" y="3026633"/>
            <a:ext cx="11051458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endParaRPr lang="pt-BR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§ 8º </a:t>
            </a:r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A Cooperativa é aderente ao Comitê de Remuneração, constituído no âmbito do Sicoob Confederação, nos termos da regulamentação em vigor, devendo disponibilizar as informações necessárias para cumprimento de suas atribuições e responsabilidades.</a:t>
            </a:r>
          </a:p>
          <a:p>
            <a:pPr algn="just"/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27480A44-6A46-993C-1DDF-A163842B3F17}"/>
              </a:ext>
            </a:extLst>
          </p:cNvPr>
          <p:cNvSpPr txBox="1"/>
          <p:nvPr/>
        </p:nvSpPr>
        <p:spPr>
          <a:xfrm>
            <a:off x="2959509" y="2066921"/>
            <a:ext cx="609600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Art. 3º: Inclusão Nova Redação do &amp; 8º </a:t>
            </a:r>
            <a:endParaRPr lang="pt-BR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816347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F767201-DD14-54AB-6C44-CA11C7B6E5B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ixaDeTexto 4">
            <a:extLst>
              <a:ext uri="{FF2B5EF4-FFF2-40B4-BE49-F238E27FC236}">
                <a16:creationId xmlns:a16="http://schemas.microsoft.com/office/drawing/2014/main" id="{EB2795F0-1E5E-C28D-47D6-0B28FA10073F}"/>
              </a:ext>
            </a:extLst>
          </p:cNvPr>
          <p:cNvSpPr txBox="1"/>
          <p:nvPr/>
        </p:nvSpPr>
        <p:spPr>
          <a:xfrm>
            <a:off x="68827" y="184416"/>
            <a:ext cx="11897032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t-BR" sz="2000" dirty="0">
                <a:solidFill>
                  <a:srgbClr val="FFFF00"/>
                </a:solidFill>
                <a:highlight>
                  <a:srgbClr val="3A3A3A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CAPÍTULO V – DOS ÓRGÃOS ESTATUTÁRIOS - SEÇÃO I – DAS DISPOSIÇÕES GERAIS</a:t>
            </a:r>
            <a:endParaRPr lang="pt-BR" sz="2000" dirty="0">
              <a:solidFill>
                <a:srgbClr val="FFFF00"/>
              </a:solidFill>
              <a:highlight>
                <a:srgbClr val="3A3A3A"/>
              </a:highlight>
            </a:endParaRPr>
          </a:p>
        </p:txBody>
      </p:sp>
      <p:sp>
        <p:nvSpPr>
          <p:cNvPr id="7" name="CaixaDeTexto 6">
            <a:extLst>
              <a:ext uri="{FF2B5EF4-FFF2-40B4-BE49-F238E27FC236}">
                <a16:creationId xmlns:a16="http://schemas.microsoft.com/office/drawing/2014/main" id="{F8FD6658-600E-62E2-EA4B-6E9365678914}"/>
              </a:ext>
            </a:extLst>
          </p:cNvPr>
          <p:cNvSpPr txBox="1"/>
          <p:nvPr/>
        </p:nvSpPr>
        <p:spPr>
          <a:xfrm>
            <a:off x="781665" y="2023862"/>
            <a:ext cx="10471356" cy="436523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buNone/>
            </a:pPr>
            <a:r>
              <a:rPr lang="pt-BR" sz="24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IX.</a:t>
            </a:r>
            <a:r>
              <a:rPr lang="pt-BR" sz="24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 cumprir o Pacto de Ética do Sicoob; </a:t>
            </a:r>
            <a:endParaRPr lang="pt-BR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buNone/>
            </a:pPr>
            <a:r>
              <a:rPr lang="pt-BR" sz="1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 </a:t>
            </a:r>
            <a:endParaRPr lang="pt-BR" sz="10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buNone/>
            </a:pPr>
            <a:r>
              <a:rPr lang="pt-BR" sz="24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X.</a:t>
            </a:r>
            <a:r>
              <a:rPr lang="pt-BR" sz="24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 não manter vínculo empregatício com qualquer entidade integrante do Sicoob, salvo no caso de suspensão do contrato de trabalho de empregado que for eleito diretor na própria cooperativa; </a:t>
            </a:r>
            <a:endParaRPr lang="pt-BR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buNone/>
            </a:pPr>
            <a:r>
              <a:rPr lang="pt-BR" sz="1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 </a:t>
            </a:r>
            <a:endParaRPr lang="pt-BR" sz="10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pt-BR" sz="24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XI. </a:t>
            </a:r>
            <a:r>
              <a:rPr lang="pt-BR" sz="24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não manter vínculo empregatício ou societário com pessoa jurídica da qual o conselheiro de administração ou fiscal ou o diretor da </a:t>
            </a:r>
            <a:r>
              <a:rPr lang="pt-BR" sz="2400" i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Cooperativa</a:t>
            </a:r>
            <a:r>
              <a:rPr lang="pt-BR" sz="24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 seja administrador ou controlador.</a:t>
            </a:r>
            <a:endParaRPr lang="pt-BR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32651622-7DE4-73B6-FFF9-F32CB6A712EC}"/>
              </a:ext>
            </a:extLst>
          </p:cNvPr>
          <p:cNvSpPr txBox="1"/>
          <p:nvPr/>
        </p:nvSpPr>
        <p:spPr>
          <a:xfrm>
            <a:off x="781665" y="924399"/>
            <a:ext cx="10471356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ART. 36: Inclusão dos incisos: IX, X e XI.</a:t>
            </a:r>
          </a:p>
          <a:p>
            <a:pPr algn="ctr"/>
            <a:r>
              <a:rPr lang="pt-BR" sz="2400" i="1" dirty="0">
                <a:latin typeface="Arial" panose="020B0604020202020204" pitchFamily="34" charset="0"/>
                <a:cs typeface="Arial" panose="020B0604020202020204" pitchFamily="34" charset="0"/>
              </a:rPr>
              <a:t>... condições cumulativas para o exercício dos cargos estatutários ...</a:t>
            </a:r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69555737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9E6DA96-F921-452D-1768-31A60B6B517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>
            <a:extLst>
              <a:ext uri="{FF2B5EF4-FFF2-40B4-BE49-F238E27FC236}">
                <a16:creationId xmlns:a16="http://schemas.microsoft.com/office/drawing/2014/main" id="{B7FA93E0-EAF7-88BA-7054-F924332FDE6E}"/>
              </a:ext>
            </a:extLst>
          </p:cNvPr>
          <p:cNvSpPr txBox="1"/>
          <p:nvPr/>
        </p:nvSpPr>
        <p:spPr>
          <a:xfrm>
            <a:off x="1002891" y="409787"/>
            <a:ext cx="9891252" cy="45878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>
              <a:lnSpc>
                <a:spcPct val="107000"/>
              </a:lnSpc>
              <a:spcAft>
                <a:spcPts val="800"/>
              </a:spcAft>
            </a:pPr>
            <a:r>
              <a:rPr lang="pt-BR" sz="2400" b="1" kern="100" dirty="0">
                <a:effectLst/>
                <a:highlight>
                  <a:srgbClr val="CAD200"/>
                </a:highlight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2. Política Institucional de Governança Corporativa.</a:t>
            </a:r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C0E23EB7-B5DA-C03C-BE6F-3088E77CA3C8}"/>
              </a:ext>
            </a:extLst>
          </p:cNvPr>
          <p:cNvSpPr txBox="1"/>
          <p:nvPr/>
        </p:nvSpPr>
        <p:spPr>
          <a:xfrm>
            <a:off x="599768" y="1276477"/>
            <a:ext cx="11110451" cy="425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28600" algn="just">
              <a:lnSpc>
                <a:spcPct val="150000"/>
              </a:lnSpc>
              <a:spcAft>
                <a:spcPts val="800"/>
              </a:spcAft>
              <a:buNone/>
            </a:pPr>
            <a:r>
              <a:rPr lang="pt-BR" sz="2400" b="1" kern="100" dirty="0">
                <a:solidFill>
                  <a:srgbClr val="4C94D8"/>
                </a:solidFill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Esta Política estabelece as diretrizes aplicadas à representatividade e participação, direção estratégica, gestão executiva, fiscalização e ao controle para as entidades do Sicoob, contemplando os princípios de segregação de funções na administração, a remuneração dos integrantes dos órgãos estatutários, transparência, equidade, ética, educação cooperativista, responsabilidade corporativa e prestação de contas</a:t>
            </a:r>
            <a:r>
              <a:rPr lang="pt-BR" sz="2400" b="1" kern="1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.</a:t>
            </a:r>
          </a:p>
          <a:p>
            <a:pPr marL="228600" algn="just">
              <a:lnSpc>
                <a:spcPct val="150000"/>
              </a:lnSpc>
              <a:spcAft>
                <a:spcPts val="800"/>
              </a:spcAft>
              <a:buNone/>
            </a:pPr>
            <a:endParaRPr lang="pt-BR" sz="1000" b="1" kern="100" dirty="0">
              <a:effectLst/>
              <a:latin typeface="Arial" panose="020B0604020202020204" pitchFamily="34" charset="0"/>
              <a:ea typeface="Aptos" panose="020B0004020202020204" pitchFamily="34" charset="0"/>
              <a:cs typeface="Arial" panose="020B0604020202020204" pitchFamily="34" charset="0"/>
            </a:endParaRPr>
          </a:p>
          <a:p>
            <a:pPr marL="228600" algn="just">
              <a:lnSpc>
                <a:spcPct val="150000"/>
              </a:lnSpc>
              <a:spcAft>
                <a:spcPts val="800"/>
              </a:spcAft>
            </a:pPr>
            <a:r>
              <a:rPr lang="pt-BR" sz="2000" b="1" kern="100" dirty="0">
                <a:solidFill>
                  <a:srgbClr val="4C94D8"/>
                </a:solidFill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Base Normativa: Resolução nº 4.434 de 05/08/2015</a:t>
            </a:r>
            <a:endParaRPr lang="pt-BR" sz="2000" b="1" kern="100" dirty="0">
              <a:effectLst/>
              <a:latin typeface="Arial" panose="020B0604020202020204" pitchFamily="34" charset="0"/>
              <a:ea typeface="Aptos" panose="020B00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4736312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9E9CC93-7C49-0A32-7D18-BA66E958F36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>
            <a:extLst>
              <a:ext uri="{FF2B5EF4-FFF2-40B4-BE49-F238E27FC236}">
                <a16:creationId xmlns:a16="http://schemas.microsoft.com/office/drawing/2014/main" id="{A0B541E5-D958-EC4D-A1D1-79B4940FC3A8}"/>
              </a:ext>
            </a:extLst>
          </p:cNvPr>
          <p:cNvSpPr txBox="1"/>
          <p:nvPr/>
        </p:nvSpPr>
        <p:spPr>
          <a:xfrm>
            <a:off x="1002890" y="567103"/>
            <a:ext cx="10058400" cy="45878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just">
              <a:lnSpc>
                <a:spcPct val="107000"/>
              </a:lnSpc>
              <a:spcAft>
                <a:spcPts val="800"/>
              </a:spcAft>
            </a:pPr>
            <a:r>
              <a:rPr lang="pt-BR" sz="2400" b="1" kern="100" dirty="0">
                <a:effectLst/>
                <a:highlight>
                  <a:srgbClr val="CAD200"/>
                </a:highlight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3. Política Institucional de Controles Internos e Conformidades</a:t>
            </a:r>
            <a:r>
              <a:rPr lang="pt-BR" sz="2400" b="1" kern="100" dirty="0">
                <a:highlight>
                  <a:srgbClr val="CAD200"/>
                </a:highlight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.</a:t>
            </a:r>
            <a:endParaRPr lang="pt-BR" sz="2400" b="1" kern="100" dirty="0">
              <a:effectLst/>
              <a:highlight>
                <a:srgbClr val="CAD200"/>
              </a:highlight>
              <a:latin typeface="Arial" panose="020B0604020202020204" pitchFamily="34" charset="0"/>
              <a:ea typeface="Aptos" panose="020B00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CaixaDeTexto 8">
            <a:extLst>
              <a:ext uri="{FF2B5EF4-FFF2-40B4-BE49-F238E27FC236}">
                <a16:creationId xmlns:a16="http://schemas.microsoft.com/office/drawing/2014/main" id="{4C488310-CEAB-E9FD-9E12-61108D417267}"/>
              </a:ext>
            </a:extLst>
          </p:cNvPr>
          <p:cNvSpPr txBox="1"/>
          <p:nvPr/>
        </p:nvSpPr>
        <p:spPr>
          <a:xfrm>
            <a:off x="757083" y="1744522"/>
            <a:ext cx="10412361" cy="391363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28600" algn="just">
              <a:lnSpc>
                <a:spcPct val="150000"/>
              </a:lnSpc>
            </a:pPr>
            <a:endParaRPr lang="pt-BR" sz="2400" b="1" dirty="0">
              <a:solidFill>
                <a:srgbClr val="4C94D8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28600" algn="just">
              <a:lnSpc>
                <a:spcPct val="150000"/>
              </a:lnSpc>
            </a:pPr>
            <a:r>
              <a:rPr lang="pt-BR" sz="2400" b="1" dirty="0">
                <a:solidFill>
                  <a:srgbClr val="4C94D8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Controles internos: processos e práticas pelos quais se objetiva assegurar que as ações planejadas e aprovadas sejam executadas adequadamente, visando a salvaguarda dos ativos, a confiabilidade das informações gerenciais e dos registros financeiros, a promoção da eficiência operacional, a aderência às políticas da organização e a correta segregação de funções para evitar o conflito de interesses.</a:t>
            </a:r>
            <a:endParaRPr lang="pt-BR" sz="2400" b="1" dirty="0">
              <a:effectLst/>
              <a:latin typeface="Aptos" panose="020B00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611668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63AA4C4-1E26-1BD8-CB79-8CF3E4DAC05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>
            <a:extLst>
              <a:ext uri="{FF2B5EF4-FFF2-40B4-BE49-F238E27FC236}">
                <a16:creationId xmlns:a16="http://schemas.microsoft.com/office/drawing/2014/main" id="{9D9038D7-6BE2-2D77-E905-990C1B23A432}"/>
              </a:ext>
            </a:extLst>
          </p:cNvPr>
          <p:cNvSpPr txBox="1"/>
          <p:nvPr/>
        </p:nvSpPr>
        <p:spPr>
          <a:xfrm>
            <a:off x="1317523" y="346636"/>
            <a:ext cx="9851921" cy="45878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>
              <a:lnSpc>
                <a:spcPct val="107000"/>
              </a:lnSpc>
              <a:spcAft>
                <a:spcPts val="800"/>
              </a:spcAft>
            </a:pPr>
            <a:r>
              <a:rPr lang="pt-BR" sz="2400" b="1" kern="100" dirty="0">
                <a:effectLst/>
                <a:highlight>
                  <a:srgbClr val="CAD200"/>
                </a:highlight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3.  Política Institucional de Controles Internos e Conformidades.</a:t>
            </a:r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BFB86331-F8AB-2302-CA63-D2A696A6B776}"/>
              </a:ext>
            </a:extLst>
          </p:cNvPr>
          <p:cNvSpPr txBox="1"/>
          <p:nvPr/>
        </p:nvSpPr>
        <p:spPr>
          <a:xfrm>
            <a:off x="1071717" y="1610686"/>
            <a:ext cx="9389806" cy="359047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28600" algn="just">
              <a:lnSpc>
                <a:spcPct val="150000"/>
              </a:lnSpc>
            </a:pPr>
            <a:r>
              <a:rPr lang="pt-BR" sz="2400" b="1" dirty="0">
                <a:solidFill>
                  <a:srgbClr val="4C94D8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Conformidade (compliance): objetiva assegurar que a instituição esteja em conformidade com as leis e os regulamentos internos e externos, minimizando o risco de sanções legais ou regulatórias, de perdas financeiras ou de impactos à imagem e à reputação.</a:t>
            </a:r>
          </a:p>
          <a:p>
            <a:pPr marL="228600" algn="just">
              <a:lnSpc>
                <a:spcPct val="150000"/>
              </a:lnSpc>
            </a:pPr>
            <a:endParaRPr lang="pt-BR" sz="1000" b="1" dirty="0">
              <a:solidFill>
                <a:srgbClr val="4C94D8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28600" algn="just">
              <a:lnSpc>
                <a:spcPct val="150000"/>
              </a:lnSpc>
            </a:pPr>
            <a:r>
              <a:rPr lang="pt-BR" sz="2000" b="1" kern="100" dirty="0">
                <a:solidFill>
                  <a:schemeClr val="tx2">
                    <a:lumMod val="60000"/>
                    <a:lumOff val="40000"/>
                  </a:schemeClr>
                </a:solidFill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Base Normativa: Resolução nº 4.595, de 28/08/2017</a:t>
            </a:r>
            <a:endParaRPr lang="pt-BR" sz="2000" dirty="0">
              <a:effectLst/>
              <a:latin typeface="Aptos" panose="020B00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8905174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9B3B9CA-ADE1-0A59-543D-16DC7A7CDD8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>
            <a:extLst>
              <a:ext uri="{FF2B5EF4-FFF2-40B4-BE49-F238E27FC236}">
                <a16:creationId xmlns:a16="http://schemas.microsoft.com/office/drawing/2014/main" id="{3A4BBB0F-91C4-683C-EC24-736B294B8373}"/>
              </a:ext>
            </a:extLst>
          </p:cNvPr>
          <p:cNvSpPr txBox="1"/>
          <p:nvPr/>
        </p:nvSpPr>
        <p:spPr>
          <a:xfrm>
            <a:off x="1032387" y="360627"/>
            <a:ext cx="9999408" cy="45878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>
              <a:lnSpc>
                <a:spcPct val="107000"/>
              </a:lnSpc>
              <a:spcAft>
                <a:spcPts val="800"/>
              </a:spcAft>
            </a:pPr>
            <a:r>
              <a:rPr lang="pt-BR" sz="2400" b="1" kern="100" dirty="0">
                <a:effectLst/>
                <a:highlight>
                  <a:srgbClr val="CAD200"/>
                </a:highlight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4. Política e Plano de Sucessão de Administradores.</a:t>
            </a:r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ABFE0BEE-E57A-CC19-E2EB-DBE5C2DA6BE7}"/>
              </a:ext>
            </a:extLst>
          </p:cNvPr>
          <p:cNvSpPr txBox="1"/>
          <p:nvPr/>
        </p:nvSpPr>
        <p:spPr>
          <a:xfrm>
            <a:off x="963561" y="1295937"/>
            <a:ext cx="10176387" cy="428264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buNone/>
            </a:pPr>
            <a:r>
              <a:rPr lang="pt-BR" sz="2400" b="1" kern="0" spc="-10" dirty="0">
                <a:solidFill>
                  <a:srgbClr val="4C94D8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 Política estabelece os princípios e as diretrizes para a execução de Plano de Sucessão de Administradores do Sicoob </a:t>
            </a:r>
            <a:r>
              <a:rPr lang="pt-BR" sz="2400" b="1" kern="0" spc="-10" dirty="0" err="1">
                <a:solidFill>
                  <a:srgbClr val="4C94D8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Credialp</a:t>
            </a:r>
            <a:r>
              <a:rPr lang="pt-BR" sz="2400" b="1" kern="0" spc="-10" dirty="0">
                <a:solidFill>
                  <a:srgbClr val="4C94D8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</a:t>
            </a:r>
            <a:endParaRPr lang="pt-BR" sz="2400" b="1" kern="1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algn="just">
              <a:lnSpc>
                <a:spcPct val="150000"/>
              </a:lnSpc>
              <a:buNone/>
            </a:pPr>
            <a:r>
              <a:rPr lang="pt-BR" sz="2400" b="1" kern="100" dirty="0">
                <a:solidFill>
                  <a:srgbClr val="4C94D8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 </a:t>
            </a:r>
            <a:endParaRPr lang="pt-BR" sz="2400" b="1" kern="1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pt-BR" sz="2400" b="1" kern="100" dirty="0">
                <a:solidFill>
                  <a:srgbClr val="4C94D8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O Plano estabelece ações para a transição de comando, garantindo a regular continuidade dos negócios.</a:t>
            </a:r>
          </a:p>
          <a:p>
            <a:pPr algn="just">
              <a:lnSpc>
                <a:spcPct val="150000"/>
              </a:lnSpc>
            </a:pPr>
            <a:endParaRPr lang="pt-BR" sz="2400" kern="100" dirty="0">
              <a:solidFill>
                <a:srgbClr val="4C94D8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pt-BR" sz="2000" b="1" kern="100" dirty="0">
                <a:solidFill>
                  <a:schemeClr val="tx2">
                    <a:lumMod val="60000"/>
                    <a:lumOff val="40000"/>
                  </a:schemeClr>
                </a:solidFill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Base Normativa: Resolução CMN Nº 4.878 de 23/12/2020 e </a:t>
            </a:r>
            <a:r>
              <a:rPr lang="pt-BR" sz="2000" b="1" kern="100" dirty="0" err="1">
                <a:solidFill>
                  <a:schemeClr val="tx2">
                    <a:lumMod val="60000"/>
                    <a:lumOff val="40000"/>
                  </a:schemeClr>
                </a:solidFill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Resoluçao</a:t>
            </a:r>
            <a:r>
              <a:rPr lang="pt-BR" sz="2000" b="1" kern="100" dirty="0">
                <a:solidFill>
                  <a:schemeClr val="tx2">
                    <a:lumMod val="60000"/>
                    <a:lumOff val="40000"/>
                  </a:schemeClr>
                </a:solidFill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 do Sicoob Central </a:t>
            </a:r>
            <a:r>
              <a:rPr lang="pt-BR" sz="2000" b="1" kern="100" dirty="0" err="1">
                <a:solidFill>
                  <a:schemeClr val="tx2">
                    <a:lumMod val="60000"/>
                    <a:lumOff val="40000"/>
                  </a:schemeClr>
                </a:solidFill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Crediminas</a:t>
            </a:r>
            <a:r>
              <a:rPr lang="pt-BR" sz="2000" b="1" kern="100" dirty="0">
                <a:solidFill>
                  <a:schemeClr val="tx2">
                    <a:lumMod val="60000"/>
                    <a:lumOff val="40000"/>
                  </a:schemeClr>
                </a:solidFill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 nº 1.107/2021</a:t>
            </a:r>
            <a:endParaRPr lang="pt-BR" sz="2000" kern="1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768539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451639167BBC9643B808ABA4CD5628DF" ma:contentTypeVersion="15" ma:contentTypeDescription="Crie um novo documento." ma:contentTypeScope="" ma:versionID="89d20125550a38503fb8e64b45d931d3">
  <xsd:schema xmlns:xsd="http://www.w3.org/2001/XMLSchema" xmlns:xs="http://www.w3.org/2001/XMLSchema" xmlns:p="http://schemas.microsoft.com/office/2006/metadata/properties" xmlns:ns2="fa29376a-8493-406e-9ecc-2f001275ceee" xmlns:ns3="d5c83cc0-5b3e-4409-8f15-6fac19099bac" targetNamespace="http://schemas.microsoft.com/office/2006/metadata/properties" ma:root="true" ma:fieldsID="b773205e4cee9c0039fef5045c85d2ab" ns2:_="" ns3:_="">
    <xsd:import namespace="fa29376a-8493-406e-9ecc-2f001275ceee"/>
    <xsd:import namespace="d5c83cc0-5b3e-4409-8f15-6fac19099bac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bjectDetectorVersions" minOccurs="0"/>
                <xsd:element ref="ns2:MediaServiceGenerationTime" minOccurs="0"/>
                <xsd:element ref="ns2:MediaServiceEventHashCode" minOccurs="0"/>
                <xsd:element ref="ns2:MediaLengthInSeconds" minOccurs="0"/>
                <xsd:element ref="ns2:MediaServiceOCR" minOccurs="0"/>
                <xsd:element ref="ns2:MediaServiceDateTaken" minOccurs="0"/>
                <xsd:element ref="ns2:MediaServiceLocation" minOccurs="0"/>
                <xsd:element ref="ns2:MediaServiceSearchProperties" minOccurs="0"/>
                <xsd:element ref="ns3:SharedWithUsers" minOccurs="0"/>
                <xsd:element ref="ns3:SharedWithDetails" minOccurs="0"/>
                <xsd:element ref="ns2:lcf76f155ced4ddcb4097134ff3c332f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a29376a-8493-406e-9ecc-2f001275ceee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bjectDetectorVersions" ma:index="1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GenerationTime" ma:index="11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3" nillable="true" ma:displayName="MediaLengthInSeconds" ma:hidden="true" ma:internalName="MediaLengthInSeconds" ma:readOnly="true">
      <xsd:simpleType>
        <xsd:restriction base="dms:Unknown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5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Location" ma:index="16" nillable="true" ma:displayName="Location" ma:indexed="true" ma:internalName="MediaServiceLocation" ma:readOnly="true">
      <xsd:simpleType>
        <xsd:restriction base="dms:Text"/>
      </xsd:simpleType>
    </xsd:element>
    <xsd:element name="MediaServiceSearchProperties" ma:index="17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lcf76f155ced4ddcb4097134ff3c332f" ma:index="21" nillable="true" ma:taxonomy="true" ma:internalName="lcf76f155ced4ddcb4097134ff3c332f" ma:taxonomyFieldName="MediaServiceImageTags" ma:displayName="Marcações de imagem" ma:readOnly="false" ma:fieldId="{5cf76f15-5ced-4ddc-b409-7134ff3c332f}" ma:taxonomyMulti="true" ma:sspId="ce7fa5f9-00c4-4d3e-87cf-43bcfe285de7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5c83cc0-5b3e-4409-8f15-6fac19099bac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Compartilhado com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Detalhes de Compartilhado Com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e Conteúdo"/>
        <xsd:element ref="dc:title" minOccurs="0" maxOccurs="1" ma:index="4" ma:displayName="Títu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fa29376a-8493-406e-9ecc-2f001275ceee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F2CCD843-007B-4C37-ABD3-0643EA51F260}"/>
</file>

<file path=customXml/itemProps2.xml><?xml version="1.0" encoding="utf-8"?>
<ds:datastoreItem xmlns:ds="http://schemas.openxmlformats.org/officeDocument/2006/customXml" ds:itemID="{5D94D6A6-1FEE-4CFF-874E-95609E1B0AF9}"/>
</file>

<file path=customXml/itemProps3.xml><?xml version="1.0" encoding="utf-8"?>
<ds:datastoreItem xmlns:ds="http://schemas.openxmlformats.org/officeDocument/2006/customXml" ds:itemID="{FAB76C5D-1B1F-48D6-9D25-50DCD1DA3409}"/>
</file>

<file path=docProps/app.xml><?xml version="1.0" encoding="utf-8"?>
<Properties xmlns="http://schemas.openxmlformats.org/officeDocument/2006/extended-properties" xmlns:vt="http://schemas.openxmlformats.org/officeDocument/2006/docPropsVTypes">
  <TotalTime>22848</TotalTime>
  <Words>1065</Words>
  <Application>Microsoft Office PowerPoint</Application>
  <PresentationFormat>Widescreen</PresentationFormat>
  <Paragraphs>64</Paragraphs>
  <Slides>14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5</vt:i4>
      </vt:variant>
      <vt:variant>
        <vt:lpstr>Tema</vt:lpstr>
      </vt:variant>
      <vt:variant>
        <vt:i4>2</vt:i4>
      </vt:variant>
      <vt:variant>
        <vt:lpstr>Títulos de slides</vt:lpstr>
      </vt:variant>
      <vt:variant>
        <vt:i4>14</vt:i4>
      </vt:variant>
    </vt:vector>
  </HeadingPairs>
  <TitlesOfParts>
    <vt:vector size="21" baseType="lpstr">
      <vt:lpstr>Aptos</vt:lpstr>
      <vt:lpstr>Arial</vt:lpstr>
      <vt:lpstr>Calibri</vt:lpstr>
      <vt:lpstr>Calibri Light</vt:lpstr>
      <vt:lpstr>Times New Roman</vt:lpstr>
      <vt:lpstr>Office Theme</vt:lpstr>
      <vt:lpstr>Tema do Office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3091 - Cintia Luzia dos Reis</cp:lastModifiedBy>
  <cp:revision>1155</cp:revision>
  <dcterms:created xsi:type="dcterms:W3CDTF">2020-01-09T16:11:11Z</dcterms:created>
  <dcterms:modified xsi:type="dcterms:W3CDTF">2025-04-08T18:30:47Z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6459b2e0-2ec4-47e6-afc1-6e3f8b684f6a_Enabled">
    <vt:lpwstr>true</vt:lpwstr>
  </property>
  <property fmtid="{D5CDD505-2E9C-101B-9397-08002B2CF9AE}" pid="3" name="MSIP_Label_6459b2e0-2ec4-47e6-afc1-6e3f8b684f6a_SetDate">
    <vt:lpwstr>2020-11-09T10:37:20Z</vt:lpwstr>
  </property>
  <property fmtid="{D5CDD505-2E9C-101B-9397-08002B2CF9AE}" pid="4" name="MSIP_Label_6459b2e0-2ec4-47e6-afc1-6e3f8b684f6a_Method">
    <vt:lpwstr>Privileged</vt:lpwstr>
  </property>
  <property fmtid="{D5CDD505-2E9C-101B-9397-08002B2CF9AE}" pid="5" name="MSIP_Label_6459b2e0-2ec4-47e6-afc1-6e3f8b684f6a_Name">
    <vt:lpwstr>6459b2e0-2ec4-47e6-afc1-6e3f8b684f6a</vt:lpwstr>
  </property>
  <property fmtid="{D5CDD505-2E9C-101B-9397-08002B2CF9AE}" pid="6" name="MSIP_Label_6459b2e0-2ec4-47e6-afc1-6e3f8b684f6a_SiteId">
    <vt:lpwstr>b417b620-2ae9-4a83-ab6c-7fbd828bda1d</vt:lpwstr>
  </property>
  <property fmtid="{D5CDD505-2E9C-101B-9397-08002B2CF9AE}" pid="7" name="MSIP_Label_6459b2e0-2ec4-47e6-afc1-6e3f8b684f6a_ActionId">
    <vt:lpwstr>fccefd51-a102-4c72-b3b8-00001cb9f876</vt:lpwstr>
  </property>
  <property fmtid="{D5CDD505-2E9C-101B-9397-08002B2CF9AE}" pid="8" name="MSIP_Label_6459b2e0-2ec4-47e6-afc1-6e3f8b684f6a_ContentBits">
    <vt:lpwstr>0</vt:lpwstr>
  </property>
  <property fmtid="{D5CDD505-2E9C-101B-9397-08002B2CF9AE}" pid="9" name="MSIP_Label_444b72c9-df86-4ad9-b13e-6f826ef494bf_Enabled">
    <vt:lpwstr>true</vt:lpwstr>
  </property>
  <property fmtid="{D5CDD505-2E9C-101B-9397-08002B2CF9AE}" pid="10" name="MSIP_Label_444b72c9-df86-4ad9-b13e-6f826ef494bf_SetDate">
    <vt:lpwstr>2025-04-08T17:44:26Z</vt:lpwstr>
  </property>
  <property fmtid="{D5CDD505-2E9C-101B-9397-08002B2CF9AE}" pid="11" name="MSIP_Label_444b72c9-df86-4ad9-b13e-6f826ef494bf_Method">
    <vt:lpwstr>Privileged</vt:lpwstr>
  </property>
  <property fmtid="{D5CDD505-2E9C-101B-9397-08002B2CF9AE}" pid="12" name="MSIP_Label_444b72c9-df86-4ad9-b13e-6f826ef494bf_Name">
    <vt:lpwstr>PÚBLICA</vt:lpwstr>
  </property>
  <property fmtid="{D5CDD505-2E9C-101B-9397-08002B2CF9AE}" pid="13" name="MSIP_Label_444b72c9-df86-4ad9-b13e-6f826ef494bf_SiteId">
    <vt:lpwstr>28b886f2-1894-4dda-9cf2-066ad2e94c2c</vt:lpwstr>
  </property>
  <property fmtid="{D5CDD505-2E9C-101B-9397-08002B2CF9AE}" pid="14" name="MSIP_Label_444b72c9-df86-4ad9-b13e-6f826ef494bf_ActionId">
    <vt:lpwstr>d33ae832-8c13-4b6e-ad42-fd18c88a4568</vt:lpwstr>
  </property>
  <property fmtid="{D5CDD505-2E9C-101B-9397-08002B2CF9AE}" pid="15" name="MSIP_Label_444b72c9-df86-4ad9-b13e-6f826ef494bf_ContentBits">
    <vt:lpwstr>0</vt:lpwstr>
  </property>
  <property fmtid="{D5CDD505-2E9C-101B-9397-08002B2CF9AE}" pid="16" name="MSIP_Label_444b72c9-df86-4ad9-b13e-6f826ef494bf_Tag">
    <vt:lpwstr>10, 0, 1, 1</vt:lpwstr>
  </property>
  <property fmtid="{D5CDD505-2E9C-101B-9397-08002B2CF9AE}" pid="17" name="ContentTypeId">
    <vt:lpwstr>0x010100451639167BBC9643B808ABA4CD5628DF</vt:lpwstr>
  </property>
</Properties>
</file>