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58" r:id="rId4"/>
    <p:sldMasterId id="2147483796" r:id="rId5"/>
  </p:sldMasterIdLst>
  <p:notesMasterIdLst>
    <p:notesMasterId r:id="rId91"/>
  </p:notesMasterIdLst>
  <p:sldIdLst>
    <p:sldId id="2147375465" r:id="rId6"/>
    <p:sldId id="2147375466" r:id="rId7"/>
    <p:sldId id="2147375361" r:id="rId8"/>
    <p:sldId id="317" r:id="rId9"/>
    <p:sldId id="319" r:id="rId10"/>
    <p:sldId id="2147375504" r:id="rId11"/>
    <p:sldId id="827" r:id="rId12"/>
    <p:sldId id="2147375506" r:id="rId13"/>
    <p:sldId id="2147375507" r:id="rId14"/>
    <p:sldId id="2147375572" r:id="rId15"/>
    <p:sldId id="2147375573" r:id="rId16"/>
    <p:sldId id="2147375574" r:id="rId17"/>
    <p:sldId id="2147375575" r:id="rId18"/>
    <p:sldId id="2147375576" r:id="rId19"/>
    <p:sldId id="2147375577" r:id="rId20"/>
    <p:sldId id="2147375578" r:id="rId21"/>
    <p:sldId id="2147375547" r:id="rId22"/>
    <p:sldId id="2147375509" r:id="rId23"/>
    <p:sldId id="2147375560" r:id="rId24"/>
    <p:sldId id="2147375462" r:id="rId25"/>
    <p:sldId id="2147375433" r:id="rId26"/>
    <p:sldId id="2147375429" r:id="rId27"/>
    <p:sldId id="2147375434" r:id="rId28"/>
    <p:sldId id="2147375437" r:id="rId29"/>
    <p:sldId id="2147375438" r:id="rId30"/>
    <p:sldId id="2147375439" r:id="rId31"/>
    <p:sldId id="2147375440" r:id="rId32"/>
    <p:sldId id="2147375472" r:id="rId33"/>
    <p:sldId id="2147375493" r:id="rId34"/>
    <p:sldId id="2147375473" r:id="rId35"/>
    <p:sldId id="2147375497" r:id="rId36"/>
    <p:sldId id="2147375450" r:id="rId37"/>
    <p:sldId id="2147375451" r:id="rId38"/>
    <p:sldId id="2147375452" r:id="rId39"/>
    <p:sldId id="2147375489" r:id="rId40"/>
    <p:sldId id="2147375490" r:id="rId41"/>
    <p:sldId id="2147375502" r:id="rId42"/>
    <p:sldId id="2147375525" r:id="rId43"/>
    <p:sldId id="2147375526" r:id="rId44"/>
    <p:sldId id="2147375568" r:id="rId45"/>
    <p:sldId id="2147375529" r:id="rId46"/>
    <p:sldId id="2147375530" r:id="rId47"/>
    <p:sldId id="2147375531" r:id="rId48"/>
    <p:sldId id="2147375532" r:id="rId49"/>
    <p:sldId id="2147375551" r:id="rId50"/>
    <p:sldId id="2147375552" r:id="rId51"/>
    <p:sldId id="2147375561" r:id="rId52"/>
    <p:sldId id="2147375528" r:id="rId53"/>
    <p:sldId id="2147375540" r:id="rId54"/>
    <p:sldId id="2147375542" r:id="rId55"/>
    <p:sldId id="2147375553" r:id="rId56"/>
    <p:sldId id="2147375555" r:id="rId57"/>
    <p:sldId id="2147375557" r:id="rId58"/>
    <p:sldId id="2147375558" r:id="rId59"/>
    <p:sldId id="2147375562" r:id="rId60"/>
    <p:sldId id="2147375533" r:id="rId61"/>
    <p:sldId id="2147375534" r:id="rId62"/>
    <p:sldId id="2147375535" r:id="rId63"/>
    <p:sldId id="2147375536" r:id="rId64"/>
    <p:sldId id="2147375537" r:id="rId65"/>
    <p:sldId id="2147375538" r:id="rId66"/>
    <p:sldId id="2147375543" r:id="rId67"/>
    <p:sldId id="2147375564" r:id="rId68"/>
    <p:sldId id="2147375581" r:id="rId69"/>
    <p:sldId id="2147375580" r:id="rId70"/>
    <p:sldId id="2147375519" r:id="rId71"/>
    <p:sldId id="2147375579" r:id="rId72"/>
    <p:sldId id="2147375524" r:id="rId73"/>
    <p:sldId id="2147375566" r:id="rId74"/>
    <p:sldId id="2147375586" r:id="rId75"/>
    <p:sldId id="2147375588" r:id="rId76"/>
    <p:sldId id="2147375587" r:id="rId77"/>
    <p:sldId id="2147375570" r:id="rId78"/>
    <p:sldId id="2147375589" r:id="rId79"/>
    <p:sldId id="2147375591" r:id="rId80"/>
    <p:sldId id="2147375590" r:id="rId81"/>
    <p:sldId id="2147375592" r:id="rId82"/>
    <p:sldId id="2147375585" r:id="rId83"/>
    <p:sldId id="2147375593" r:id="rId84"/>
    <p:sldId id="2147375594" r:id="rId85"/>
    <p:sldId id="2147375595" r:id="rId86"/>
    <p:sldId id="2147375571" r:id="rId87"/>
    <p:sldId id="2147375569" r:id="rId88"/>
    <p:sldId id="277" r:id="rId89"/>
    <p:sldId id="304" r:id="rId90"/>
  </p:sldIdLst>
  <p:sldSz cx="12192000" cy="6858000"/>
  <p:notesSz cx="9926638" cy="679767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8FD971BC-FB4A-4B69-BAE7-508DE1558118}">
          <p14:sldIdLst>
            <p14:sldId id="2147375465"/>
            <p14:sldId id="2147375466"/>
            <p14:sldId id="2147375361"/>
            <p14:sldId id="317"/>
            <p14:sldId id="319"/>
            <p14:sldId id="2147375504"/>
            <p14:sldId id="827"/>
            <p14:sldId id="2147375506"/>
            <p14:sldId id="2147375507"/>
            <p14:sldId id="2147375572"/>
            <p14:sldId id="2147375573"/>
            <p14:sldId id="2147375574"/>
            <p14:sldId id="2147375575"/>
            <p14:sldId id="2147375576"/>
            <p14:sldId id="2147375577"/>
            <p14:sldId id="2147375578"/>
            <p14:sldId id="2147375547"/>
            <p14:sldId id="2147375509"/>
            <p14:sldId id="2147375560"/>
            <p14:sldId id="2147375462"/>
            <p14:sldId id="2147375433"/>
            <p14:sldId id="2147375429"/>
            <p14:sldId id="2147375434"/>
            <p14:sldId id="2147375437"/>
            <p14:sldId id="2147375438"/>
            <p14:sldId id="2147375439"/>
            <p14:sldId id="2147375440"/>
            <p14:sldId id="2147375472"/>
            <p14:sldId id="2147375493"/>
            <p14:sldId id="2147375473"/>
            <p14:sldId id="2147375497"/>
            <p14:sldId id="2147375450"/>
            <p14:sldId id="2147375451"/>
            <p14:sldId id="2147375452"/>
            <p14:sldId id="2147375489"/>
            <p14:sldId id="2147375490"/>
            <p14:sldId id="2147375502"/>
            <p14:sldId id="2147375525"/>
            <p14:sldId id="2147375526"/>
            <p14:sldId id="2147375568"/>
            <p14:sldId id="2147375529"/>
            <p14:sldId id="2147375530"/>
            <p14:sldId id="2147375531"/>
            <p14:sldId id="2147375532"/>
            <p14:sldId id="2147375551"/>
            <p14:sldId id="2147375552"/>
            <p14:sldId id="2147375561"/>
            <p14:sldId id="2147375528"/>
            <p14:sldId id="2147375540"/>
            <p14:sldId id="2147375542"/>
            <p14:sldId id="2147375553"/>
            <p14:sldId id="2147375555"/>
            <p14:sldId id="2147375557"/>
            <p14:sldId id="2147375558"/>
            <p14:sldId id="2147375562"/>
            <p14:sldId id="2147375533"/>
            <p14:sldId id="2147375534"/>
            <p14:sldId id="2147375535"/>
            <p14:sldId id="2147375536"/>
            <p14:sldId id="2147375537"/>
            <p14:sldId id="2147375538"/>
            <p14:sldId id="2147375543"/>
            <p14:sldId id="2147375564"/>
            <p14:sldId id="2147375581"/>
            <p14:sldId id="2147375580"/>
            <p14:sldId id="2147375519"/>
            <p14:sldId id="2147375579"/>
            <p14:sldId id="2147375524"/>
            <p14:sldId id="2147375566"/>
            <p14:sldId id="2147375586"/>
            <p14:sldId id="2147375588"/>
            <p14:sldId id="2147375587"/>
            <p14:sldId id="2147375570"/>
            <p14:sldId id="2147375589"/>
            <p14:sldId id="2147375591"/>
            <p14:sldId id="2147375590"/>
            <p14:sldId id="2147375592"/>
            <p14:sldId id="2147375585"/>
            <p14:sldId id="2147375593"/>
            <p14:sldId id="2147375594"/>
            <p14:sldId id="2147375595"/>
            <p14:sldId id="2147375571"/>
            <p14:sldId id="2147375569"/>
            <p14:sldId id="277"/>
            <p14:sldId id="304"/>
          </p14:sldIdLst>
        </p14:section>
        <p14:section name="Seção sem Título" id="{98F290CB-477C-4838-996C-2425E550578B}">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23D"/>
    <a:srgbClr val="00A091"/>
    <a:srgbClr val="7DB61C"/>
    <a:srgbClr val="C9D200"/>
    <a:srgbClr val="FFFFFF"/>
    <a:srgbClr val="00AE9D"/>
    <a:srgbClr val="BFD730"/>
    <a:srgbClr val="00353D"/>
    <a:srgbClr val="CCCC00"/>
    <a:srgbClr val="0036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63" autoAdjust="0"/>
    <p:restoredTop sz="95196" autoAdjust="0"/>
  </p:normalViewPr>
  <p:slideViewPr>
    <p:cSldViewPr snapToGrid="0">
      <p:cViewPr varScale="1">
        <p:scale>
          <a:sx n="85" d="100"/>
          <a:sy n="85" d="100"/>
        </p:scale>
        <p:origin x="378" y="96"/>
      </p:cViewPr>
      <p:guideLst/>
    </p:cSldViewPr>
  </p:slideViewPr>
  <p:notesTextViewPr>
    <p:cViewPr>
      <p:scale>
        <a:sx n="1" d="1"/>
        <a:sy n="1" d="1"/>
      </p:scale>
      <p:origin x="0" y="0"/>
    </p:cViewPr>
  </p:notesTextViewPr>
  <p:sorterViewPr>
    <p:cViewPr>
      <p:scale>
        <a:sx n="100" d="100"/>
        <a:sy n="100" d="100"/>
      </p:scale>
      <p:origin x="0" y="-12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B286E411-BD07-4AE5-B143-1109848AD642}" type="datetimeFigureOut">
              <a:rPr lang="pt-BR" smtClean="0"/>
              <a:t>01/04/2024</a:t>
            </a:fld>
            <a:endParaRPr lang="pt-BR"/>
          </a:p>
        </p:txBody>
      </p:sp>
      <p:sp>
        <p:nvSpPr>
          <p:cNvPr id="4" name="Espaço Reservado para Imagem de Slide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3F7A5044-3F27-4285-AC60-243CB3959E00}" type="slidenum">
              <a:rPr lang="pt-BR" smtClean="0"/>
              <a:t>‹nº›</a:t>
            </a:fld>
            <a:endParaRPr lang="pt-BR"/>
          </a:p>
        </p:txBody>
      </p:sp>
    </p:spTree>
    <p:extLst>
      <p:ext uri="{BB962C8B-B14F-4D97-AF65-F5344CB8AC3E}">
        <p14:creationId xmlns:p14="http://schemas.microsoft.com/office/powerpoint/2010/main" val="443625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81492-396A-004B-B467-05350825713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6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A5044-3F27-4285-AC60-243CB3959E0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52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F7A5044-3F27-4285-AC60-243CB3959E00}" type="slidenum">
              <a:rPr lang="pt-BR" smtClean="0"/>
              <a:t>14</a:t>
            </a:fld>
            <a:endParaRPr lang="pt-BR"/>
          </a:p>
        </p:txBody>
      </p:sp>
    </p:spTree>
    <p:extLst>
      <p:ext uri="{BB962C8B-B14F-4D97-AF65-F5344CB8AC3E}">
        <p14:creationId xmlns:p14="http://schemas.microsoft.com/office/powerpoint/2010/main" val="20941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1619476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436350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1600391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with photos">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Picture Placeholder 2">
            <a:extLst>
              <a:ext uri="{FF2B5EF4-FFF2-40B4-BE49-F238E27FC236}">
                <a16:creationId xmlns:a16="http://schemas.microsoft.com/office/drawing/2014/main" id="{A31913C2-704E-C46C-A53F-0E31B6C72D45}"/>
              </a:ext>
            </a:extLst>
          </p:cNvPr>
          <p:cNvSpPr>
            <a:spLocks noGrp="1"/>
          </p:cNvSpPr>
          <p:nvPr>
            <p:ph type="pic" sz="quarter" idx="10"/>
          </p:nvPr>
        </p:nvSpPr>
        <p:spPr>
          <a:xfrm>
            <a:off x="2548891" y="3520460"/>
            <a:ext cx="1062832" cy="1062832"/>
          </a:xfrm>
        </p:spPr>
        <p:txBody>
          <a:bodyPr>
            <a:normAutofit/>
          </a:bodyPr>
          <a:lstStyle>
            <a:lvl1pPr marL="0" indent="0" algn="ctr">
              <a:buNone/>
              <a:defRPr sz="525">
                <a:solidFill>
                  <a:schemeClr val="tx2"/>
                </a:solidFill>
              </a:defRPr>
            </a:lvl1pPr>
          </a:lstStyle>
          <a:p>
            <a:endParaRPr lang="en-RU"/>
          </a:p>
        </p:txBody>
      </p:sp>
      <p:sp>
        <p:nvSpPr>
          <p:cNvPr id="4" name="Picture Placeholder 2">
            <a:extLst>
              <a:ext uri="{FF2B5EF4-FFF2-40B4-BE49-F238E27FC236}">
                <a16:creationId xmlns:a16="http://schemas.microsoft.com/office/drawing/2014/main" id="{0427FE9B-62C8-E5FD-D6FC-83B4704D6C54}"/>
              </a:ext>
            </a:extLst>
          </p:cNvPr>
          <p:cNvSpPr>
            <a:spLocks noGrp="1"/>
          </p:cNvSpPr>
          <p:nvPr>
            <p:ph type="pic" sz="quarter" idx="11"/>
          </p:nvPr>
        </p:nvSpPr>
        <p:spPr>
          <a:xfrm>
            <a:off x="4049311" y="3520460"/>
            <a:ext cx="1062832" cy="1062832"/>
          </a:xfrm>
        </p:spPr>
        <p:txBody>
          <a:bodyPr>
            <a:normAutofit/>
          </a:bodyPr>
          <a:lstStyle>
            <a:lvl1pPr marL="0" indent="0" algn="ctr">
              <a:buNone/>
              <a:defRPr sz="525">
                <a:solidFill>
                  <a:schemeClr val="tx2"/>
                </a:solidFill>
              </a:defRPr>
            </a:lvl1pPr>
          </a:lstStyle>
          <a:p>
            <a:endParaRPr lang="en-RU"/>
          </a:p>
        </p:txBody>
      </p:sp>
      <p:sp>
        <p:nvSpPr>
          <p:cNvPr id="5" name="Picture Placeholder 2">
            <a:extLst>
              <a:ext uri="{FF2B5EF4-FFF2-40B4-BE49-F238E27FC236}">
                <a16:creationId xmlns:a16="http://schemas.microsoft.com/office/drawing/2014/main" id="{F7EAEA19-1C50-2C7F-BE4C-0AA9813A1C13}"/>
              </a:ext>
            </a:extLst>
          </p:cNvPr>
          <p:cNvSpPr>
            <a:spLocks noGrp="1"/>
          </p:cNvSpPr>
          <p:nvPr>
            <p:ph type="pic" sz="quarter" idx="12"/>
          </p:nvPr>
        </p:nvSpPr>
        <p:spPr>
          <a:xfrm>
            <a:off x="5549731" y="3520460"/>
            <a:ext cx="1062832" cy="1062832"/>
          </a:xfrm>
        </p:spPr>
        <p:txBody>
          <a:bodyPr>
            <a:normAutofit/>
          </a:bodyPr>
          <a:lstStyle>
            <a:lvl1pPr marL="0" indent="0" algn="ctr">
              <a:buNone/>
              <a:defRPr sz="525">
                <a:solidFill>
                  <a:schemeClr val="tx2"/>
                </a:solidFill>
              </a:defRPr>
            </a:lvl1pPr>
          </a:lstStyle>
          <a:p>
            <a:endParaRPr lang="en-RU"/>
          </a:p>
        </p:txBody>
      </p:sp>
      <p:sp>
        <p:nvSpPr>
          <p:cNvPr id="6" name="Picture Placeholder 2">
            <a:extLst>
              <a:ext uri="{FF2B5EF4-FFF2-40B4-BE49-F238E27FC236}">
                <a16:creationId xmlns:a16="http://schemas.microsoft.com/office/drawing/2014/main" id="{1AD6986F-DC33-45B5-2E98-B6DCF6F6D63B}"/>
              </a:ext>
            </a:extLst>
          </p:cNvPr>
          <p:cNvSpPr>
            <a:spLocks noGrp="1"/>
          </p:cNvSpPr>
          <p:nvPr>
            <p:ph type="pic" sz="quarter" idx="13"/>
          </p:nvPr>
        </p:nvSpPr>
        <p:spPr>
          <a:xfrm>
            <a:off x="7050151" y="3520460"/>
            <a:ext cx="1062832" cy="1062832"/>
          </a:xfrm>
        </p:spPr>
        <p:txBody>
          <a:bodyPr>
            <a:normAutofit/>
          </a:bodyPr>
          <a:lstStyle>
            <a:lvl1pPr marL="0" indent="0" algn="ctr">
              <a:buNone/>
              <a:defRPr sz="525">
                <a:solidFill>
                  <a:schemeClr val="tx2"/>
                </a:solidFill>
              </a:defRPr>
            </a:lvl1pPr>
          </a:lstStyle>
          <a:p>
            <a:endParaRPr lang="en-RU"/>
          </a:p>
        </p:txBody>
      </p:sp>
      <p:sp>
        <p:nvSpPr>
          <p:cNvPr id="7" name="Picture Placeholder 2">
            <a:extLst>
              <a:ext uri="{FF2B5EF4-FFF2-40B4-BE49-F238E27FC236}">
                <a16:creationId xmlns:a16="http://schemas.microsoft.com/office/drawing/2014/main" id="{CDA93510-1CA3-661E-C18B-212C9E548A3F}"/>
              </a:ext>
            </a:extLst>
          </p:cNvPr>
          <p:cNvSpPr>
            <a:spLocks noGrp="1"/>
          </p:cNvSpPr>
          <p:nvPr>
            <p:ph type="pic" sz="quarter" idx="14"/>
          </p:nvPr>
        </p:nvSpPr>
        <p:spPr>
          <a:xfrm>
            <a:off x="8550571" y="3520460"/>
            <a:ext cx="1062832" cy="1062832"/>
          </a:xfrm>
        </p:spPr>
        <p:txBody>
          <a:bodyPr>
            <a:normAutofit/>
          </a:bodyPr>
          <a:lstStyle>
            <a:lvl1pPr marL="0" indent="0" algn="ctr">
              <a:buNone/>
              <a:defRPr sz="525">
                <a:solidFill>
                  <a:schemeClr val="tx2"/>
                </a:solidFill>
              </a:defRPr>
            </a:lvl1pPr>
          </a:lstStyle>
          <a:p>
            <a:endParaRPr lang="en-RU"/>
          </a:p>
        </p:txBody>
      </p:sp>
      <p:sp>
        <p:nvSpPr>
          <p:cNvPr id="8" name="Picture Placeholder 2">
            <a:extLst>
              <a:ext uri="{FF2B5EF4-FFF2-40B4-BE49-F238E27FC236}">
                <a16:creationId xmlns:a16="http://schemas.microsoft.com/office/drawing/2014/main" id="{06306864-8E7C-D46E-0B1E-714CB79A8E67}"/>
              </a:ext>
            </a:extLst>
          </p:cNvPr>
          <p:cNvSpPr>
            <a:spLocks noGrp="1"/>
          </p:cNvSpPr>
          <p:nvPr>
            <p:ph type="pic" sz="quarter" idx="15"/>
          </p:nvPr>
        </p:nvSpPr>
        <p:spPr>
          <a:xfrm>
            <a:off x="2567940" y="2122190"/>
            <a:ext cx="1062832" cy="1062832"/>
          </a:xfrm>
        </p:spPr>
        <p:txBody>
          <a:bodyPr>
            <a:normAutofit/>
          </a:bodyPr>
          <a:lstStyle>
            <a:lvl1pPr marL="0" indent="0" algn="ctr">
              <a:buNone/>
              <a:defRPr sz="525">
                <a:solidFill>
                  <a:schemeClr val="tx2"/>
                </a:solidFill>
              </a:defRPr>
            </a:lvl1pPr>
          </a:lstStyle>
          <a:p>
            <a:endParaRPr lang="en-RU"/>
          </a:p>
        </p:txBody>
      </p:sp>
      <p:sp>
        <p:nvSpPr>
          <p:cNvPr id="9" name="Picture Placeholder 2">
            <a:extLst>
              <a:ext uri="{FF2B5EF4-FFF2-40B4-BE49-F238E27FC236}">
                <a16:creationId xmlns:a16="http://schemas.microsoft.com/office/drawing/2014/main" id="{4670BACB-4660-D76C-770C-625F0FA9D400}"/>
              </a:ext>
            </a:extLst>
          </p:cNvPr>
          <p:cNvSpPr>
            <a:spLocks noGrp="1"/>
          </p:cNvSpPr>
          <p:nvPr>
            <p:ph type="pic" sz="quarter" idx="16"/>
          </p:nvPr>
        </p:nvSpPr>
        <p:spPr>
          <a:xfrm>
            <a:off x="4068360" y="2122190"/>
            <a:ext cx="1062832" cy="1062832"/>
          </a:xfrm>
        </p:spPr>
        <p:txBody>
          <a:bodyPr>
            <a:normAutofit/>
          </a:bodyPr>
          <a:lstStyle>
            <a:lvl1pPr marL="0" indent="0" algn="ctr">
              <a:buNone/>
              <a:defRPr sz="525">
                <a:solidFill>
                  <a:schemeClr val="tx2"/>
                </a:solidFill>
              </a:defRPr>
            </a:lvl1pPr>
          </a:lstStyle>
          <a:p>
            <a:endParaRPr lang="en-RU"/>
          </a:p>
        </p:txBody>
      </p:sp>
      <p:sp>
        <p:nvSpPr>
          <p:cNvPr id="10" name="Picture Placeholder 2">
            <a:extLst>
              <a:ext uri="{FF2B5EF4-FFF2-40B4-BE49-F238E27FC236}">
                <a16:creationId xmlns:a16="http://schemas.microsoft.com/office/drawing/2014/main" id="{0672ADA3-D7C0-4C58-D1EA-D2A573C3BC1D}"/>
              </a:ext>
            </a:extLst>
          </p:cNvPr>
          <p:cNvSpPr>
            <a:spLocks noGrp="1"/>
          </p:cNvSpPr>
          <p:nvPr>
            <p:ph type="pic" sz="quarter" idx="17"/>
          </p:nvPr>
        </p:nvSpPr>
        <p:spPr>
          <a:xfrm>
            <a:off x="5568780" y="2122190"/>
            <a:ext cx="1062832" cy="1062832"/>
          </a:xfrm>
        </p:spPr>
        <p:txBody>
          <a:bodyPr>
            <a:normAutofit/>
          </a:bodyPr>
          <a:lstStyle>
            <a:lvl1pPr marL="0" indent="0" algn="ctr">
              <a:buNone/>
              <a:defRPr sz="525">
                <a:solidFill>
                  <a:schemeClr val="tx2"/>
                </a:solidFill>
              </a:defRPr>
            </a:lvl1pPr>
          </a:lstStyle>
          <a:p>
            <a:endParaRPr lang="en-RU"/>
          </a:p>
        </p:txBody>
      </p:sp>
      <p:sp>
        <p:nvSpPr>
          <p:cNvPr id="11" name="Picture Placeholder 2">
            <a:extLst>
              <a:ext uri="{FF2B5EF4-FFF2-40B4-BE49-F238E27FC236}">
                <a16:creationId xmlns:a16="http://schemas.microsoft.com/office/drawing/2014/main" id="{0D3AB075-CA1C-E399-C243-E6AE1F6063F2}"/>
              </a:ext>
            </a:extLst>
          </p:cNvPr>
          <p:cNvSpPr>
            <a:spLocks noGrp="1"/>
          </p:cNvSpPr>
          <p:nvPr>
            <p:ph type="pic" sz="quarter" idx="18"/>
          </p:nvPr>
        </p:nvSpPr>
        <p:spPr>
          <a:xfrm>
            <a:off x="7069200" y="2122190"/>
            <a:ext cx="1062832" cy="1062832"/>
          </a:xfrm>
        </p:spPr>
        <p:txBody>
          <a:bodyPr>
            <a:normAutofit/>
          </a:bodyPr>
          <a:lstStyle>
            <a:lvl1pPr marL="0" indent="0" algn="ctr">
              <a:buNone/>
              <a:defRPr sz="525">
                <a:solidFill>
                  <a:schemeClr val="tx2"/>
                </a:solidFill>
              </a:defRPr>
            </a:lvl1pPr>
          </a:lstStyle>
          <a:p>
            <a:endParaRPr lang="en-RU"/>
          </a:p>
        </p:txBody>
      </p:sp>
      <p:sp>
        <p:nvSpPr>
          <p:cNvPr id="12" name="Picture Placeholder 2">
            <a:extLst>
              <a:ext uri="{FF2B5EF4-FFF2-40B4-BE49-F238E27FC236}">
                <a16:creationId xmlns:a16="http://schemas.microsoft.com/office/drawing/2014/main" id="{90AE469B-FC41-D79F-E181-7CAAB526E999}"/>
              </a:ext>
            </a:extLst>
          </p:cNvPr>
          <p:cNvSpPr>
            <a:spLocks noGrp="1"/>
          </p:cNvSpPr>
          <p:nvPr>
            <p:ph type="pic" sz="quarter" idx="19"/>
          </p:nvPr>
        </p:nvSpPr>
        <p:spPr>
          <a:xfrm>
            <a:off x="8569620" y="2122190"/>
            <a:ext cx="1062832" cy="1062832"/>
          </a:xfrm>
        </p:spPr>
        <p:txBody>
          <a:bodyPr>
            <a:normAutofit/>
          </a:bodyPr>
          <a:lstStyle>
            <a:lvl1pPr marL="0" indent="0" algn="ctr">
              <a:buNone/>
              <a:defRPr sz="525">
                <a:solidFill>
                  <a:schemeClr val="tx2"/>
                </a:solidFill>
              </a:defRPr>
            </a:lvl1pPr>
          </a:lstStyle>
          <a:p>
            <a:endParaRPr lang="en-RU"/>
          </a:p>
        </p:txBody>
      </p:sp>
    </p:spTree>
    <p:extLst>
      <p:ext uri="{BB962C8B-B14F-4D97-AF65-F5344CB8AC3E}">
        <p14:creationId xmlns:p14="http://schemas.microsoft.com/office/powerpoint/2010/main" val="53633600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FA10C5-AEB8-12B1-90FE-0A394D87D8BE}"/>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50FA16D-644C-A6E3-39AA-F0D5E9FD36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1F5DE84-C45E-2E51-7907-A9003C7A4EB6}"/>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5" name="Espaço Reservado para Rodapé 4">
            <a:extLst>
              <a:ext uri="{FF2B5EF4-FFF2-40B4-BE49-F238E27FC236}">
                <a16:creationId xmlns:a16="http://schemas.microsoft.com/office/drawing/2014/main" id="{A77B0E19-9CD3-1083-FAAB-9C02931E7F4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B31CACF-333D-D5A9-6DB0-DC2AD8E14F0F}"/>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3212506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3437C-AE44-8DA8-C287-DD5D94AA155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6BB9714-1F38-0936-49F1-574C649324C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0E8D060-84B7-D2F5-E4C6-DBCF52D2F54E}"/>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5" name="Espaço Reservado para Rodapé 4">
            <a:extLst>
              <a:ext uri="{FF2B5EF4-FFF2-40B4-BE49-F238E27FC236}">
                <a16:creationId xmlns:a16="http://schemas.microsoft.com/office/drawing/2014/main" id="{D748D4B3-E537-40CC-5044-DFC6A2E834D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8B8C464-9AC4-867D-FCB6-B629CC44A8DA}"/>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3450786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C4BD1D-40C3-F471-4356-7A1CDE1F4F0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5BEF1FF-66D4-0084-E63F-F228F47D4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79C1544-9205-3CD8-CE36-0CA9C3689E76}"/>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5" name="Espaço Reservado para Rodapé 4">
            <a:extLst>
              <a:ext uri="{FF2B5EF4-FFF2-40B4-BE49-F238E27FC236}">
                <a16:creationId xmlns:a16="http://schemas.microsoft.com/office/drawing/2014/main" id="{2238AEC0-CE33-A7B5-868F-30120DC7C8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8D88F1-94B5-62F5-47CF-2C3B85594858}"/>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1743463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16DEB8-316A-9F88-CD50-C12FE959567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347B0E8-C543-DA19-AECE-236A9FFAA268}"/>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AB5792F-C161-A855-7977-D66DEAE127F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FE87E83-8405-6631-9DE4-D6EBA5F12627}"/>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6" name="Espaço Reservado para Rodapé 5">
            <a:extLst>
              <a:ext uri="{FF2B5EF4-FFF2-40B4-BE49-F238E27FC236}">
                <a16:creationId xmlns:a16="http://schemas.microsoft.com/office/drawing/2014/main" id="{ACE5C5FD-6D17-E472-C535-337C3F15654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2238D46-22E7-DD26-49F2-0C2AA7B776CB}"/>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214829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63CD38-32BD-D198-23CA-742E54BC55C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D89C354-816B-E4C0-DAA5-C85D38D31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23F9E65-CB6E-65FB-D405-16144E8C473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B744FFB-5581-41B2-D31A-C14CD12F1B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D6906AB-25D2-9274-9CF1-D7221F5CD93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8394D8F-AFBA-7666-6C78-E2F2B38237B6}"/>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8" name="Espaço Reservado para Rodapé 7">
            <a:extLst>
              <a:ext uri="{FF2B5EF4-FFF2-40B4-BE49-F238E27FC236}">
                <a16:creationId xmlns:a16="http://schemas.microsoft.com/office/drawing/2014/main" id="{101F0B75-D813-032E-F2F3-6217CA96721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768A495-01F1-EC8B-7363-79748DD3451F}"/>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317256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8A354-A41F-DC8B-57CD-982C32D2DE3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9D82451-1159-1CDA-24D9-1BB00B979751}"/>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4" name="Espaço Reservado para Rodapé 3">
            <a:extLst>
              <a:ext uri="{FF2B5EF4-FFF2-40B4-BE49-F238E27FC236}">
                <a16:creationId xmlns:a16="http://schemas.microsoft.com/office/drawing/2014/main" id="{E506C852-B1D0-D74D-AECA-647248C1517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BAF9517-0CB5-2C70-C5C9-CEA0B6803958}"/>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582943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0D827FF-873F-D22D-65E1-480D9DBCFC4F}"/>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3" name="Espaço Reservado para Rodapé 2">
            <a:extLst>
              <a:ext uri="{FF2B5EF4-FFF2-40B4-BE49-F238E27FC236}">
                <a16:creationId xmlns:a16="http://schemas.microsoft.com/office/drawing/2014/main" id="{D2591ED0-9239-A736-18DD-43FCFB985DF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AC57CCD-6CA9-4E8E-4A95-4CF059354E40}"/>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299774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1355403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5071D-D683-1577-284A-6038C3B6B8E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710610D-6A89-9F80-D47F-37594775F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6AACB64-A4F9-9581-F508-35FC67266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D1A0EE1-2C85-26AE-7083-AB6D3EAB7155}"/>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6" name="Espaço Reservado para Rodapé 5">
            <a:extLst>
              <a:ext uri="{FF2B5EF4-FFF2-40B4-BE49-F238E27FC236}">
                <a16:creationId xmlns:a16="http://schemas.microsoft.com/office/drawing/2014/main" id="{E9D5F49B-1CCC-7D38-AA26-5EB45E824D7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6A24D3E-DB25-BE9B-55C0-0D0A0857EF31}"/>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1368825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20D5E4-2C18-205E-94AB-D0188BF62A2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4443659-D15E-89EE-B55B-C2F0095570C1}"/>
              </a:ext>
            </a:extLst>
          </p:cNvPr>
          <p:cNvSpPr>
            <a:spLocks noGrp="1"/>
          </p:cNvSpPr>
          <p:nvPr>
            <p:ph type="pic" idx="1"/>
          </p:nvPr>
        </p:nvSpPr>
        <p:spPr>
          <a:xfrm>
            <a:off x="5183188" y="987425"/>
            <a:ext cx="6172200" cy="4873625"/>
          </a:xfrm>
        </p:spPr>
        <p:txBody>
          <a:bodyPr/>
          <a:lstStyle>
            <a:lvl1pPr marL="0" indent="0">
              <a:buNone/>
              <a:defRPr sz="3200">
                <a:no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DB478DF-CAFA-B634-3C46-CB32A2F01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3986B2F-CE57-C162-757C-3CB6A87FD56E}"/>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6" name="Espaço Reservado para Rodapé 5">
            <a:extLst>
              <a:ext uri="{FF2B5EF4-FFF2-40B4-BE49-F238E27FC236}">
                <a16:creationId xmlns:a16="http://schemas.microsoft.com/office/drawing/2014/main" id="{B1B00D9C-2DB9-283C-28B9-CA85F633847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A8576E7-AEF8-4CF5-439F-B6243FF1DF18}"/>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2990389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62567E-E6EC-4A56-35CE-0BCEE715C2C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81AB2D2-E4F2-D53F-27B3-1E4E329BD9D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CFBB815-02B3-5017-F8C6-F6B526E81BF8}"/>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5" name="Espaço Reservado para Rodapé 4">
            <a:extLst>
              <a:ext uri="{FF2B5EF4-FFF2-40B4-BE49-F238E27FC236}">
                <a16:creationId xmlns:a16="http://schemas.microsoft.com/office/drawing/2014/main" id="{6F6957F3-A06F-C145-FD4F-1D8148CBFAA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0FA907-D48E-8839-84DB-B0E1AA27FB86}"/>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649614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1E279B7-9F68-AD0C-E329-A28E9D34F36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ECC225F-B9B2-5971-DD1B-2ED7E04A735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2728A1D-0AE8-DBA0-B64C-B48501BBE924}"/>
              </a:ext>
            </a:extLst>
          </p:cNvPr>
          <p:cNvSpPr>
            <a:spLocks noGrp="1"/>
          </p:cNvSpPr>
          <p:nvPr>
            <p:ph type="dt" sz="half" idx="10"/>
          </p:nvPr>
        </p:nvSpPr>
        <p:spPr/>
        <p:txBody>
          <a:bodyPr/>
          <a:lstStyle/>
          <a:p>
            <a:fld id="{55153944-67BB-7C41-8939-AE42597A514B}" type="datetimeFigureOut">
              <a:rPr lang="pt-BR" smtClean="0"/>
              <a:t>01/04/2024</a:t>
            </a:fld>
            <a:endParaRPr lang="pt-BR"/>
          </a:p>
        </p:txBody>
      </p:sp>
      <p:sp>
        <p:nvSpPr>
          <p:cNvPr id="5" name="Espaço Reservado para Rodapé 4">
            <a:extLst>
              <a:ext uri="{FF2B5EF4-FFF2-40B4-BE49-F238E27FC236}">
                <a16:creationId xmlns:a16="http://schemas.microsoft.com/office/drawing/2014/main" id="{F41508DA-4B54-0337-F220-6F0EDECE8C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A4519A2-C0FF-69B9-0A56-C668CBCA484E}"/>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3155057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mp; Subtitle (with placeholders)">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4DD8E277-27AB-4717-BE08-583ADB3523AB}"/>
              </a:ext>
            </a:extLst>
          </p:cNvPr>
          <p:cNvSpPr>
            <a:spLocks noGrp="1"/>
          </p:cNvSpPr>
          <p:nvPr>
            <p:ph type="pic" sz="quarter" idx="10" hasCustomPrompt="1"/>
          </p:nvPr>
        </p:nvSpPr>
        <p:spPr>
          <a:xfrm>
            <a:off x="1130300" y="931863"/>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7" name="Рисунок 2">
            <a:extLst>
              <a:ext uri="{FF2B5EF4-FFF2-40B4-BE49-F238E27FC236}">
                <a16:creationId xmlns:a16="http://schemas.microsoft.com/office/drawing/2014/main" id="{6A6CC84C-0ECF-4AD9-AD25-BD9A79BE5D82}"/>
              </a:ext>
            </a:extLst>
          </p:cNvPr>
          <p:cNvSpPr>
            <a:spLocks noGrp="1"/>
          </p:cNvSpPr>
          <p:nvPr>
            <p:ph type="pic" sz="quarter" idx="11" hasCustomPrompt="1"/>
          </p:nvPr>
        </p:nvSpPr>
        <p:spPr>
          <a:xfrm>
            <a:off x="3127375" y="931863"/>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8" name="Рисунок 2">
            <a:extLst>
              <a:ext uri="{FF2B5EF4-FFF2-40B4-BE49-F238E27FC236}">
                <a16:creationId xmlns:a16="http://schemas.microsoft.com/office/drawing/2014/main" id="{4535AC7C-9D6E-44D0-B693-569B436C7DED}"/>
              </a:ext>
            </a:extLst>
          </p:cNvPr>
          <p:cNvSpPr>
            <a:spLocks noGrp="1"/>
          </p:cNvSpPr>
          <p:nvPr>
            <p:ph type="pic" sz="quarter" idx="12" hasCustomPrompt="1"/>
          </p:nvPr>
        </p:nvSpPr>
        <p:spPr>
          <a:xfrm>
            <a:off x="5211763" y="931863"/>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9" name="Рисунок 2">
            <a:extLst>
              <a:ext uri="{FF2B5EF4-FFF2-40B4-BE49-F238E27FC236}">
                <a16:creationId xmlns:a16="http://schemas.microsoft.com/office/drawing/2014/main" id="{0AF08A50-3D29-4E19-8CED-500E7ADAA69A}"/>
              </a:ext>
            </a:extLst>
          </p:cNvPr>
          <p:cNvSpPr>
            <a:spLocks noGrp="1"/>
          </p:cNvSpPr>
          <p:nvPr>
            <p:ph type="pic" sz="quarter" idx="13" hasCustomPrompt="1"/>
          </p:nvPr>
        </p:nvSpPr>
        <p:spPr>
          <a:xfrm>
            <a:off x="4214244" y="3269576"/>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10" name="Рисунок 2">
            <a:extLst>
              <a:ext uri="{FF2B5EF4-FFF2-40B4-BE49-F238E27FC236}">
                <a16:creationId xmlns:a16="http://schemas.microsoft.com/office/drawing/2014/main" id="{7C60BD74-D8AE-4A85-B66E-49D1B189825C}"/>
              </a:ext>
            </a:extLst>
          </p:cNvPr>
          <p:cNvSpPr>
            <a:spLocks noGrp="1"/>
          </p:cNvSpPr>
          <p:nvPr>
            <p:ph type="pic" sz="quarter" idx="14" hasCustomPrompt="1"/>
          </p:nvPr>
        </p:nvSpPr>
        <p:spPr>
          <a:xfrm>
            <a:off x="2014538" y="3269576"/>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15" name="Рисунок 2">
            <a:extLst>
              <a:ext uri="{FF2B5EF4-FFF2-40B4-BE49-F238E27FC236}">
                <a16:creationId xmlns:a16="http://schemas.microsoft.com/office/drawing/2014/main" id="{B2409FEC-5533-4A54-8C3A-44DF9897AB0B}"/>
              </a:ext>
            </a:extLst>
          </p:cNvPr>
          <p:cNvSpPr>
            <a:spLocks noGrp="1"/>
          </p:cNvSpPr>
          <p:nvPr>
            <p:ph type="pic" sz="quarter" idx="15" hasCustomPrompt="1"/>
          </p:nvPr>
        </p:nvSpPr>
        <p:spPr>
          <a:xfrm>
            <a:off x="6413950" y="3269576"/>
            <a:ext cx="1768475" cy="1880394"/>
          </a:xfrm>
        </p:spPr>
        <p:txBody>
          <a:bodyPr anchor="t">
            <a:normAutofit/>
          </a:bodyPr>
          <a:lstStyle>
            <a:lvl1pPr marL="0" indent="0" algn="ctr">
              <a:buNone/>
              <a:defRPr sz="1200">
                <a:noFill/>
              </a:defRPr>
            </a:lvl1pPr>
          </a:lstStyle>
          <a:p>
            <a:r>
              <a:rPr lang="en-US" dirty="0"/>
              <a:t>picture</a:t>
            </a:r>
            <a:endParaRPr lang="ru-RU" dirty="0"/>
          </a:p>
        </p:txBody>
      </p:sp>
    </p:spTree>
    <p:extLst>
      <p:ext uri="{BB962C8B-B14F-4D97-AF65-F5344CB8AC3E}">
        <p14:creationId xmlns:p14="http://schemas.microsoft.com/office/powerpoint/2010/main" val="24630170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1480033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368723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299260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3136844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314983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3372666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2461249-9EB8-F444-8932-C90FE4256412}" type="datetimeFigureOut">
              <a:rPr lang="pt-BR" smtClean="0"/>
              <a:t>01/04/2024</a:t>
            </a:fld>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556559F4-0D8D-7C4E-BE48-061AFF100947}" type="slidenum">
              <a:rPr lang="pt-BR" smtClean="0"/>
              <a:t>‹nº›</a:t>
            </a:fld>
            <a:endParaRPr lang="pt-BR" dirty="0"/>
          </a:p>
        </p:txBody>
      </p:sp>
    </p:spTree>
    <p:extLst>
      <p:ext uri="{BB962C8B-B14F-4D97-AF65-F5344CB8AC3E}">
        <p14:creationId xmlns:p14="http://schemas.microsoft.com/office/powerpoint/2010/main" val="118305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F5D27-1C39-C541-81B3-2D859D0952DC}" type="datetimeFigureOut">
              <a:rPr lang="pt-BR" smtClean="0"/>
              <a:t>01/04/2024</a:t>
            </a:fld>
            <a:endParaRPr lang="en-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60D3A-3A22-4148-9DAB-1E0734310EAB}" type="slidenum">
              <a:rPr lang="pt-BR" smtClean="0"/>
              <a:t>‹nº›</a:t>
            </a:fld>
            <a:endParaRPr lang="pt-BR"/>
          </a:p>
        </p:txBody>
      </p:sp>
    </p:spTree>
    <p:extLst>
      <p:ext uri="{BB962C8B-B14F-4D97-AF65-F5344CB8AC3E}">
        <p14:creationId xmlns:p14="http://schemas.microsoft.com/office/powerpoint/2010/main" val="23799743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10101EA-CDB4-0C7B-3A19-823BE1A03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2B593DF-D119-F90B-80C8-010AD1586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96BB9D8-AFC9-49BB-C7EA-E92B570DC9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53944-67BB-7C41-8939-AE42597A514B}" type="datetimeFigureOut">
              <a:rPr lang="pt-BR" smtClean="0"/>
              <a:t>01/04/2024</a:t>
            </a:fld>
            <a:endParaRPr lang="pt-BR"/>
          </a:p>
        </p:txBody>
      </p:sp>
      <p:sp>
        <p:nvSpPr>
          <p:cNvPr id="5" name="Espaço Reservado para Rodapé 4">
            <a:extLst>
              <a:ext uri="{FF2B5EF4-FFF2-40B4-BE49-F238E27FC236}">
                <a16:creationId xmlns:a16="http://schemas.microsoft.com/office/drawing/2014/main" id="{49CAB840-CDC0-AA22-860D-47D4AC0A1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D6E794D-E47D-AEBE-C83C-B46DB7CA6C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A76A1-90FA-E047-90AF-A185A52D4C58}" type="slidenum">
              <a:rPr lang="pt-BR" smtClean="0"/>
              <a:t>‹nº›</a:t>
            </a:fld>
            <a:endParaRPr lang="pt-BR"/>
          </a:p>
        </p:txBody>
      </p:sp>
    </p:spTree>
    <p:extLst>
      <p:ext uri="{BB962C8B-B14F-4D97-AF65-F5344CB8AC3E}">
        <p14:creationId xmlns:p14="http://schemas.microsoft.com/office/powerpoint/2010/main" val="405731807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sicoob.com.br/sustentabilidade"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8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hyperlink" Target="http://www.sicoobcredivass.com.br/" TargetMode="External"/><Relationship Id="rId2" Type="http://schemas.openxmlformats.org/officeDocument/2006/relationships/image" Target="../media/image11.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5314ADE-49C3-271B-C14B-55445C28B19F}"/>
              </a:ext>
            </a:extLst>
          </p:cNvPr>
          <p:cNvSpPr/>
          <p:nvPr/>
        </p:nvSpPr>
        <p:spPr>
          <a:xfrm>
            <a:off x="3147237" y="2573079"/>
            <a:ext cx="2636875" cy="244548"/>
          </a:xfrm>
          <a:prstGeom prst="rect">
            <a:avLst/>
          </a:prstGeom>
          <a:solidFill>
            <a:srgbClr val="13323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solidFill>
                  <a:srgbClr val="FFFF00"/>
                </a:solidFill>
              </a:rPr>
              <a:t>Assembleia Geral Extraordinária e Ordinária</a:t>
            </a:r>
          </a:p>
          <a:p>
            <a:pPr algn="ctr"/>
            <a:r>
              <a:rPr lang="pt-BR" dirty="0">
                <a:solidFill>
                  <a:srgbClr val="FFFF00"/>
                </a:solidFill>
              </a:rPr>
              <a:t> 2024</a:t>
            </a:r>
          </a:p>
          <a:p>
            <a:pPr algn="ctr"/>
            <a:r>
              <a:rPr lang="pt-BR" dirty="0">
                <a:solidFill>
                  <a:srgbClr val="FFFF00"/>
                </a:solidFill>
              </a:rPr>
              <a:t> </a:t>
            </a:r>
          </a:p>
        </p:txBody>
      </p:sp>
    </p:spTree>
    <p:extLst>
      <p:ext uri="{BB962C8B-B14F-4D97-AF65-F5344CB8AC3E}">
        <p14:creationId xmlns:p14="http://schemas.microsoft.com/office/powerpoint/2010/main" val="57530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DC81A2-26A4-271E-4D0C-CADBF5CE7DCE}"/>
              </a:ext>
            </a:extLst>
          </p:cNvPr>
          <p:cNvSpPr>
            <a:spLocks noGrp="1"/>
          </p:cNvSpPr>
          <p:nvPr>
            <p:ph type="title"/>
          </p:nvPr>
        </p:nvSpPr>
        <p:spPr>
          <a:xfrm>
            <a:off x="656948" y="457200"/>
            <a:ext cx="3932237" cy="1600200"/>
          </a:xfrm>
        </p:spPr>
        <p:txBody>
          <a:bodyPr>
            <a:normAutofit fontScale="90000"/>
          </a:bodyPr>
          <a:lstStyle/>
          <a:p>
            <a:pPr algn="ctr"/>
            <a:r>
              <a:rPr lang="pt-BR" sz="4000" b="1" dirty="0">
                <a:solidFill>
                  <a:srgbClr val="CCCC00"/>
                </a:solidFill>
                <a:latin typeface="+mn-lt"/>
                <a:cs typeface="Arial" panose="020B0604020202020204" pitchFamily="34" charset="0"/>
              </a:rPr>
              <a:t>ORDEM DO DIA:</a:t>
            </a:r>
            <a:br>
              <a:rPr lang="pt-BR" sz="4000" b="1" dirty="0">
                <a:solidFill>
                  <a:srgbClr val="CCCC00"/>
                </a:solidFill>
                <a:latin typeface="+mn-lt"/>
                <a:cs typeface="Arial" panose="020B0604020202020204" pitchFamily="34" charset="0"/>
              </a:rPr>
            </a:br>
            <a:r>
              <a:rPr lang="pt-BR" sz="4000" b="1" dirty="0">
                <a:solidFill>
                  <a:srgbClr val="CCCC00"/>
                </a:solidFill>
                <a:latin typeface="+mn-lt"/>
                <a:cs typeface="Arial" panose="020B0604020202020204" pitchFamily="34" charset="0"/>
              </a:rPr>
              <a:t>(Assembleia Geral Extraordinária)</a:t>
            </a:r>
          </a:p>
        </p:txBody>
      </p:sp>
      <p:pic>
        <p:nvPicPr>
          <p:cNvPr id="6" name="Espaço Reservado para Imagem 5">
            <a:extLst>
              <a:ext uri="{FF2B5EF4-FFF2-40B4-BE49-F238E27FC236}">
                <a16:creationId xmlns:a16="http://schemas.microsoft.com/office/drawing/2014/main" id="{C382A36C-63CA-361F-C0E2-CBE76C49CC5C}"/>
              </a:ext>
            </a:extLst>
          </p:cNvPr>
          <p:cNvPicPr>
            <a:picLocks noGrp="1" noChangeAspect="1"/>
          </p:cNvPicPr>
          <p:nvPr>
            <p:ph type="pic" idx="1"/>
          </p:nvPr>
        </p:nvPicPr>
        <p:blipFill>
          <a:blip r:embed="rId2"/>
          <a:srcRect t="8558" b="8558"/>
          <a:stretch>
            <a:fillRect/>
          </a:stretch>
        </p:blipFill>
        <p:spPr>
          <a:xfrm>
            <a:off x="5183188" y="1"/>
            <a:ext cx="7008812" cy="6858000"/>
          </a:xfrm>
          <a:prstGeom prst="rect">
            <a:avLst/>
          </a:prstGeom>
        </p:spPr>
      </p:pic>
      <p:sp>
        <p:nvSpPr>
          <p:cNvPr id="4" name="Espaço Reservado para Texto 3">
            <a:extLst>
              <a:ext uri="{FF2B5EF4-FFF2-40B4-BE49-F238E27FC236}">
                <a16:creationId xmlns:a16="http://schemas.microsoft.com/office/drawing/2014/main" id="{6E768E25-8188-1401-5E15-8B047DE40EC5}"/>
              </a:ext>
            </a:extLst>
          </p:cNvPr>
          <p:cNvSpPr>
            <a:spLocks noGrp="1"/>
          </p:cNvSpPr>
          <p:nvPr>
            <p:ph type="body" sz="half" idx="2"/>
          </p:nvPr>
        </p:nvSpPr>
        <p:spPr>
          <a:xfrm>
            <a:off x="656948" y="2057400"/>
            <a:ext cx="4115077" cy="3811588"/>
          </a:xfrm>
        </p:spPr>
        <p:txBody>
          <a:bodyPr/>
          <a:lstStyle/>
          <a:p>
            <a:pPr algn="ctr"/>
            <a:endParaRPr lang="pt-BR" sz="1600" b="1" i="0" u="none" strike="noStrike" baseline="0" dirty="0">
              <a:solidFill>
                <a:schemeClr val="tx1"/>
              </a:solidFill>
              <a:latin typeface="Arial" panose="020B0604020202020204" pitchFamily="34" charset="0"/>
              <a:cs typeface="Arial" panose="020B0604020202020204" pitchFamily="34" charset="0"/>
            </a:endParaRPr>
          </a:p>
          <a:p>
            <a:pPr algn="ctr"/>
            <a:endParaRPr lang="pt-BR" b="1" dirty="0">
              <a:latin typeface="Arial" panose="020B0604020202020204" pitchFamily="34" charset="0"/>
              <a:cs typeface="Arial" panose="020B0604020202020204" pitchFamily="34" charset="0"/>
            </a:endParaRPr>
          </a:p>
          <a:p>
            <a:pPr algn="ctr"/>
            <a:endParaRPr lang="pt-BR" b="1" dirty="0">
              <a:latin typeface="Arial" panose="020B0604020202020204" pitchFamily="34" charset="0"/>
              <a:cs typeface="Arial" panose="020B0604020202020204" pitchFamily="34" charset="0"/>
            </a:endParaRPr>
          </a:p>
          <a:p>
            <a:pPr algn="just"/>
            <a:r>
              <a:rPr lang="pt-BR" sz="1600" b="1" i="0" u="none" strike="noStrike" baseline="0" dirty="0">
                <a:solidFill>
                  <a:schemeClr val="tx1"/>
                </a:solidFill>
                <a:latin typeface="Arial" panose="020B0604020202020204" pitchFamily="34" charset="0"/>
                <a:cs typeface="Arial" panose="020B0604020202020204" pitchFamily="34" charset="0"/>
              </a:rPr>
              <a:t>1. Alteração no Art. </a:t>
            </a:r>
            <a:r>
              <a:rPr lang="pt-BR" sz="1600" b="1" i="0" u="none" strike="noStrike" baseline="0">
                <a:solidFill>
                  <a:schemeClr val="tx1"/>
                </a:solidFill>
                <a:latin typeface="Arial" panose="020B0604020202020204" pitchFamily="34" charset="0"/>
                <a:cs typeface="Arial" panose="020B0604020202020204" pitchFamily="34" charset="0"/>
              </a:rPr>
              <a:t>43, </a:t>
            </a:r>
            <a:r>
              <a:rPr lang="pt-BR" sz="1600" b="1" dirty="0">
                <a:solidFill>
                  <a:srgbClr val="000000"/>
                </a:solidFill>
                <a:effectLst/>
                <a:latin typeface="Arial" panose="020B0604020202020204" pitchFamily="34" charset="0"/>
                <a:ea typeface="Calibri" panose="020F0502020204030204" pitchFamily="34" charset="0"/>
              </a:rPr>
              <a:t>Inciso III, com a inclusão da letra h) bem como do § 7</a:t>
            </a:r>
            <a:r>
              <a:rPr lang="pt-BR" sz="1600" b="1" i="0" u="none" strike="noStrike" baseline="0" dirty="0">
                <a:solidFill>
                  <a:schemeClr val="tx1"/>
                </a:solidFill>
                <a:latin typeface="Arial" panose="020B0604020202020204" pitchFamily="34" charset="0"/>
                <a:cs typeface="Arial" panose="020B0604020202020204" pitchFamily="34" charset="0"/>
              </a:rPr>
              <a:t>° do Estatuto Social do Sicoob Credivass. </a:t>
            </a:r>
          </a:p>
          <a:p>
            <a:pPr algn="l"/>
            <a:endParaRPr lang="pt-BR" sz="1600" b="1" i="0" u="none" strike="noStrike" baseline="0" dirty="0">
              <a:solidFill>
                <a:schemeClr val="tx1"/>
              </a:solidFill>
              <a:latin typeface="Arial" panose="020B0604020202020204" pitchFamily="34" charset="0"/>
              <a:cs typeface="Arial" panose="020B0604020202020204" pitchFamily="34" charset="0"/>
            </a:endParaRPr>
          </a:p>
          <a:p>
            <a:endParaRPr lang="pt-BR" dirty="0"/>
          </a:p>
        </p:txBody>
      </p:sp>
    </p:spTree>
    <p:extLst>
      <p:ext uri="{BB962C8B-B14F-4D97-AF65-F5344CB8AC3E}">
        <p14:creationId xmlns:p14="http://schemas.microsoft.com/office/powerpoint/2010/main" val="3331460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ceholder Title Text">
            <a:extLst>
              <a:ext uri="{FF2B5EF4-FFF2-40B4-BE49-F238E27FC236}">
                <a16:creationId xmlns:a16="http://schemas.microsoft.com/office/drawing/2014/main" id="{9E1DB08A-8757-B25D-472F-A293D0E97051}"/>
              </a:ext>
            </a:extLst>
          </p:cNvPr>
          <p:cNvSpPr txBox="1"/>
          <p:nvPr/>
        </p:nvSpPr>
        <p:spPr>
          <a:xfrm>
            <a:off x="431048" y="669165"/>
            <a:ext cx="11329903" cy="1036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ESTATUTO SOCIAL DA COOPERATIVA DE CRÉDITO DE LIVRE ADMISSÃO DO SUL DE MINAS LTDA. – SICOOB CREDIVASS</a:t>
            </a:r>
          </a:p>
        </p:txBody>
      </p:sp>
      <p:sp>
        <p:nvSpPr>
          <p:cNvPr id="3" name="CaixaDeTexto 2">
            <a:extLst>
              <a:ext uri="{FF2B5EF4-FFF2-40B4-BE49-F238E27FC236}">
                <a16:creationId xmlns:a16="http://schemas.microsoft.com/office/drawing/2014/main" id="{E0CC9CFB-F51A-0C35-0334-3A4A74C70E81}"/>
              </a:ext>
            </a:extLst>
          </p:cNvPr>
          <p:cNvSpPr txBox="1"/>
          <p:nvPr/>
        </p:nvSpPr>
        <p:spPr>
          <a:xfrm>
            <a:off x="498613" y="2374510"/>
            <a:ext cx="1127760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Por meio do Comunicado do Sicoob Central Crediminas nº 4.079/2023, foi divulgada a atualização no modelo de Estatuto Social das Singulares, após a devida análise e deliberação do Conselho de Administração da Central. Conforme disposto no comunicado, </a:t>
            </a:r>
            <a:r>
              <a:rPr kumimoji="0" lang="pt-BR" sz="2400" b="0" i="1" u="none" strike="noStrike" kern="1200" cap="none" spc="0" normalizeH="0" baseline="0" noProof="0" dirty="0">
                <a:ln>
                  <a:noFill/>
                </a:ln>
                <a:solidFill>
                  <a:prstClr val="black"/>
                </a:solidFill>
                <a:effectLst/>
                <a:uLnTx/>
                <a:uFillTx/>
                <a:latin typeface="Calibri" panose="020F0502020204030204"/>
                <a:ea typeface="+mn-ea"/>
                <a:cs typeface="+mn-cs"/>
              </a:rPr>
              <a:t>as cooperativas filiadas deverão </a:t>
            </a:r>
            <a:r>
              <a:rPr kumimoji="0" lang="pt-BR" sz="2400" b="0" i="1" u="none" strike="noStrike" kern="1200" cap="none" spc="0" normalizeH="0" baseline="0" noProof="0" dirty="0">
                <a:ln>
                  <a:noFill/>
                </a:ln>
                <a:solidFill>
                  <a:srgbClr val="000000"/>
                </a:solidFill>
                <a:effectLst/>
                <a:uLnTx/>
                <a:uFillTx/>
                <a:latin typeface="Calibri" panose="020F0502020204030204"/>
                <a:ea typeface="+mn-ea"/>
                <a:cs typeface="+mn-cs"/>
              </a:rPr>
              <a:t>incluir, </a:t>
            </a:r>
            <a:r>
              <a:rPr kumimoji="0" lang="pt-BR" sz="2400" b="1" i="1" u="none" strike="noStrike" kern="1200" cap="none" spc="0" normalizeH="0" baseline="0" noProof="0" dirty="0">
                <a:ln>
                  <a:noFill/>
                </a:ln>
                <a:solidFill>
                  <a:srgbClr val="000000"/>
                </a:solidFill>
                <a:effectLst/>
                <a:uLnTx/>
                <a:uFillTx/>
                <a:latin typeface="Calibri" panose="020F0502020204030204"/>
                <a:ea typeface="+mn-ea"/>
                <a:cs typeface="+mn-cs"/>
              </a:rPr>
              <a:t>até 30/04/2024</a:t>
            </a:r>
            <a:r>
              <a:rPr kumimoji="0" lang="pt-BR" sz="2400" b="0" i="1" u="none" strike="noStrike" kern="1200" cap="none" spc="0" normalizeH="0" baseline="0" noProof="0" dirty="0">
                <a:ln>
                  <a:noFill/>
                </a:ln>
                <a:solidFill>
                  <a:srgbClr val="000000"/>
                </a:solidFill>
                <a:effectLst/>
                <a:uLnTx/>
                <a:uFillTx/>
                <a:latin typeface="Calibri" panose="020F0502020204030204"/>
                <a:ea typeface="+mn-ea"/>
                <a:cs typeface="+mn-cs"/>
              </a:rPr>
              <a:t>, no respectivo estatuto social, a letra “h”, do inciso III e o §7º, ambos do Art. 43 do modelo de estatuto social</a:t>
            </a:r>
            <a:r>
              <a:rPr kumimoji="0" lang="pt-BR"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492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FBFCFED-9854-28D3-7C70-19624889FF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6632" y="5835497"/>
            <a:ext cx="490509" cy="429196"/>
          </a:xfrm>
          <a:prstGeom prst="rect">
            <a:avLst/>
          </a:prstGeom>
        </p:spPr>
      </p:pic>
      <p:sp>
        <p:nvSpPr>
          <p:cNvPr id="2" name="Placeholder Title Text">
            <a:extLst>
              <a:ext uri="{FF2B5EF4-FFF2-40B4-BE49-F238E27FC236}">
                <a16:creationId xmlns:a16="http://schemas.microsoft.com/office/drawing/2014/main" id="{9E1DB08A-8757-B25D-472F-A293D0E97051}"/>
              </a:ext>
            </a:extLst>
          </p:cNvPr>
          <p:cNvSpPr txBox="1"/>
          <p:nvPr/>
        </p:nvSpPr>
        <p:spPr>
          <a:xfrm>
            <a:off x="635726" y="143999"/>
            <a:ext cx="11329903" cy="54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ATUALIZAÇÃO DO ESTATUTO SOCIAL DO SICOOB CREDIVASS</a:t>
            </a:r>
          </a:p>
        </p:txBody>
      </p:sp>
      <p:graphicFrame>
        <p:nvGraphicFramePr>
          <p:cNvPr id="3" name="Tabela 5">
            <a:extLst>
              <a:ext uri="{FF2B5EF4-FFF2-40B4-BE49-F238E27FC236}">
                <a16:creationId xmlns:a16="http://schemas.microsoft.com/office/drawing/2014/main" id="{0FF1FABE-2DF2-E24D-A3DE-5F5581A7CDF8}"/>
              </a:ext>
            </a:extLst>
          </p:cNvPr>
          <p:cNvGraphicFramePr>
            <a:graphicFrameLocks noGrp="1"/>
          </p:cNvGraphicFramePr>
          <p:nvPr/>
        </p:nvGraphicFramePr>
        <p:xfrm>
          <a:off x="99083" y="687738"/>
          <a:ext cx="11993833" cy="6040979"/>
        </p:xfrm>
        <a:graphic>
          <a:graphicData uri="http://schemas.openxmlformats.org/drawingml/2006/table">
            <a:tbl>
              <a:tblPr firstRow="1" bandRow="1">
                <a:tableStyleId>{7DF18680-E054-41AD-8BC1-D1AEF772440D}</a:tableStyleId>
              </a:tblPr>
              <a:tblGrid>
                <a:gridCol w="6102434">
                  <a:extLst>
                    <a:ext uri="{9D8B030D-6E8A-4147-A177-3AD203B41FA5}">
                      <a16:colId xmlns:a16="http://schemas.microsoft.com/office/drawing/2014/main" val="422455718"/>
                    </a:ext>
                  </a:extLst>
                </a:gridCol>
                <a:gridCol w="5891399">
                  <a:extLst>
                    <a:ext uri="{9D8B030D-6E8A-4147-A177-3AD203B41FA5}">
                      <a16:colId xmlns:a16="http://schemas.microsoft.com/office/drawing/2014/main" val="2055803268"/>
                    </a:ext>
                  </a:extLst>
                </a:gridCol>
              </a:tblGrid>
              <a:tr h="351044">
                <a:tc>
                  <a:txBody>
                    <a:bodyPr/>
                    <a:lstStyle/>
                    <a:p>
                      <a:pPr algn="ctr"/>
                      <a:r>
                        <a:rPr lang="pt-BR" sz="1800" dirty="0">
                          <a:solidFill>
                            <a:schemeClr val="bg1"/>
                          </a:solidFill>
                          <a:latin typeface="+mn-lt"/>
                        </a:rPr>
                        <a:t>REDAÇÃO EM VIGOR</a:t>
                      </a:r>
                    </a:p>
                  </a:txBody>
                  <a:tcPr>
                    <a:lnB w="38100" cmpd="sng">
                      <a:noFill/>
                    </a:lnB>
                    <a:solidFill>
                      <a:srgbClr val="00A091"/>
                    </a:solidFill>
                  </a:tcPr>
                </a:tc>
                <a:tc>
                  <a:txBody>
                    <a:bodyPr/>
                    <a:lstStyle/>
                    <a:p>
                      <a:pPr algn="ctr"/>
                      <a:r>
                        <a:rPr lang="pt-BR" sz="1800" dirty="0">
                          <a:solidFill>
                            <a:schemeClr val="bg1"/>
                          </a:solidFill>
                          <a:latin typeface="+mn-lt"/>
                        </a:rPr>
                        <a:t>REDAÇÃO NOVA</a:t>
                      </a:r>
                    </a:p>
                  </a:txBody>
                  <a:tcPr>
                    <a:lnB w="38100" cmpd="sng">
                      <a:noFill/>
                    </a:lnB>
                    <a:solidFill>
                      <a:srgbClr val="00A091"/>
                    </a:solidFill>
                  </a:tcPr>
                </a:tc>
                <a:extLst>
                  <a:ext uri="{0D108BD9-81ED-4DB2-BD59-A6C34878D82A}">
                    <a16:rowId xmlns:a16="http://schemas.microsoft.com/office/drawing/2014/main" val="2736097456"/>
                  </a:ext>
                </a:extLst>
              </a:tr>
              <a:tr h="5675219">
                <a:tc>
                  <a:txBody>
                    <a:bodyPr/>
                    <a:lstStyle/>
                    <a:p>
                      <a:pPr algn="ctr"/>
                      <a:r>
                        <a:rPr lang="pt-BR" sz="1800" b="1" kern="1200" dirty="0">
                          <a:solidFill>
                            <a:schemeClr val="dk1"/>
                          </a:solidFill>
                          <a:effectLst/>
                          <a:latin typeface="+mn-lt"/>
                          <a:ea typeface="+mn-ea"/>
                          <a:cs typeface="+mn-cs"/>
                        </a:rPr>
                        <a:t>CAPÍTULO V</a:t>
                      </a:r>
                    </a:p>
                    <a:p>
                      <a:pPr algn="ctr"/>
                      <a:r>
                        <a:rPr lang="pt-BR" sz="1800" b="1" kern="1200" dirty="0">
                          <a:solidFill>
                            <a:schemeClr val="dk1"/>
                          </a:solidFill>
                          <a:effectLst/>
                          <a:latin typeface="+mn-lt"/>
                          <a:ea typeface="+mn-ea"/>
                          <a:cs typeface="+mn-cs"/>
                        </a:rPr>
                        <a:t>DOS ÓRGÃOS ESTATUTÁRIOS</a:t>
                      </a:r>
                    </a:p>
                    <a:p>
                      <a:pPr algn="ctr"/>
                      <a:endParaRPr lang="pt-BR" sz="800" b="1" kern="1200" dirty="0">
                        <a:solidFill>
                          <a:schemeClr val="dk1"/>
                        </a:solidFill>
                        <a:effectLst/>
                        <a:latin typeface="+mn-lt"/>
                        <a:ea typeface="+mn-ea"/>
                        <a:cs typeface="+mn-cs"/>
                      </a:endParaRPr>
                    </a:p>
                    <a:p>
                      <a:pPr algn="ctr"/>
                      <a:r>
                        <a:rPr lang="pt-BR" sz="1800" b="1" kern="1200" dirty="0">
                          <a:solidFill>
                            <a:schemeClr val="dk1"/>
                          </a:solidFill>
                          <a:effectLst/>
                          <a:latin typeface="+mn-lt"/>
                          <a:ea typeface="+mn-ea"/>
                          <a:cs typeface="+mn-cs"/>
                        </a:rPr>
                        <a:t>SEÇÃO II</a:t>
                      </a:r>
                    </a:p>
                    <a:p>
                      <a:pPr algn="ctr"/>
                      <a:r>
                        <a:rPr lang="pt-BR" sz="1800" b="1" kern="1200" dirty="0">
                          <a:solidFill>
                            <a:schemeClr val="dk1"/>
                          </a:solidFill>
                          <a:effectLst/>
                          <a:latin typeface="+mn-lt"/>
                          <a:ea typeface="+mn-ea"/>
                          <a:cs typeface="+mn-cs"/>
                        </a:rPr>
                        <a:t>DO CONSELHO DE ADMINISTRAÇÃO</a:t>
                      </a:r>
                    </a:p>
                    <a:p>
                      <a:pPr algn="ctr"/>
                      <a:endParaRPr lang="pt-BR" sz="800" b="1" kern="1200" dirty="0">
                        <a:solidFill>
                          <a:schemeClr val="dk1"/>
                        </a:solidFill>
                        <a:effectLst/>
                        <a:latin typeface="+mn-lt"/>
                        <a:ea typeface="+mn-ea"/>
                        <a:cs typeface="+mn-cs"/>
                      </a:endParaRPr>
                    </a:p>
                    <a:p>
                      <a:pPr algn="ctr"/>
                      <a:r>
                        <a:rPr lang="pt-BR" sz="1800" b="1" kern="1200" dirty="0">
                          <a:solidFill>
                            <a:schemeClr val="dk1"/>
                          </a:solidFill>
                          <a:effectLst/>
                          <a:latin typeface="+mn-lt"/>
                          <a:ea typeface="+mn-ea"/>
                          <a:cs typeface="+mn-cs"/>
                        </a:rPr>
                        <a:t>SUBSEÇÃO III</a:t>
                      </a:r>
                      <a:endParaRPr lang="pt-BR" sz="1800" kern="1200" dirty="0">
                        <a:solidFill>
                          <a:schemeClr val="dk1"/>
                        </a:solidFill>
                        <a:effectLst/>
                        <a:latin typeface="+mn-lt"/>
                        <a:ea typeface="+mn-ea"/>
                        <a:cs typeface="+mn-cs"/>
                      </a:endParaRPr>
                    </a:p>
                    <a:p>
                      <a:pPr algn="ctr"/>
                      <a:r>
                        <a:rPr lang="pt-BR" sz="1800" b="1" kern="1200" dirty="0">
                          <a:solidFill>
                            <a:schemeClr val="dk1"/>
                          </a:solidFill>
                          <a:effectLst/>
                          <a:latin typeface="+mn-lt"/>
                          <a:ea typeface="+mn-ea"/>
                          <a:cs typeface="+mn-cs"/>
                        </a:rPr>
                        <a:t>DAS AUSÊNCIAS, DOS IMPEDIMENTOS E DA VACÂNCIA DE</a:t>
                      </a:r>
                      <a:endParaRPr lang="pt-BR" sz="1800" kern="1200" dirty="0">
                        <a:solidFill>
                          <a:schemeClr val="dk1"/>
                        </a:solidFill>
                        <a:effectLst/>
                        <a:latin typeface="+mn-lt"/>
                        <a:ea typeface="+mn-ea"/>
                        <a:cs typeface="+mn-cs"/>
                      </a:endParaRPr>
                    </a:p>
                    <a:p>
                      <a:pPr algn="ctr"/>
                      <a:r>
                        <a:rPr lang="pt-BR" sz="1800" b="1" kern="1200" dirty="0">
                          <a:solidFill>
                            <a:schemeClr val="dk1"/>
                          </a:solidFill>
                          <a:effectLst/>
                          <a:latin typeface="+mn-lt"/>
                          <a:ea typeface="+mn-ea"/>
                          <a:cs typeface="+mn-cs"/>
                        </a:rPr>
                        <a:t>CARGOS DO CONSELHO DE ADMINISTRAÇÃO</a:t>
                      </a:r>
                      <a:r>
                        <a:rPr lang="pt-PT" sz="1800" b="1" kern="1200" dirty="0">
                          <a:solidFill>
                            <a:schemeClr val="dk1"/>
                          </a:solidFill>
                          <a:effectLst/>
                          <a:latin typeface="+mn-lt"/>
                          <a:ea typeface="+mn-ea"/>
                          <a:cs typeface="+mn-cs"/>
                        </a:rPr>
                        <a:t> </a:t>
                      </a:r>
                    </a:p>
                    <a:p>
                      <a:pPr algn="ctr"/>
                      <a:endParaRPr lang="pt-PT" sz="800" b="1"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Art. 43. </a:t>
                      </a:r>
                      <a:r>
                        <a:rPr lang="pt-BR" sz="1800" kern="1200" dirty="0">
                          <a:solidFill>
                            <a:schemeClr val="dk1"/>
                          </a:solidFill>
                          <a:effectLst/>
                          <a:latin typeface="+mn-lt"/>
                          <a:ea typeface="+mn-ea"/>
                          <a:cs typeface="+mn-cs"/>
                        </a:rPr>
                        <a:t>Para ausências, impedimentos e vacância de cargos do Conselho de Administração, a Cooperativa deve observar as seguintes disposições: </a:t>
                      </a:r>
                    </a:p>
                    <a:p>
                      <a:pPr algn="just"/>
                      <a:r>
                        <a:rPr lang="pt-BR" sz="800" b="1" kern="1200" dirty="0">
                          <a:solidFill>
                            <a:schemeClr val="dk1"/>
                          </a:solidFill>
                          <a:effectLst/>
                          <a:latin typeface="+mn-lt"/>
                          <a:ea typeface="+mn-ea"/>
                          <a:cs typeface="+mn-cs"/>
                        </a:rPr>
                        <a:t> </a:t>
                      </a:r>
                      <a:endParaRPr lang="pt-BR" sz="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I. </a:t>
                      </a:r>
                      <a:r>
                        <a:rPr lang="pt-BR" sz="1800" kern="1200" dirty="0">
                          <a:solidFill>
                            <a:schemeClr val="dk1"/>
                          </a:solidFill>
                          <a:effectLst/>
                          <a:latin typeface="+mn-lt"/>
                          <a:ea typeface="+mn-ea"/>
                          <a:cs typeface="+mn-cs"/>
                        </a:rPr>
                        <a:t>nas ausências ou impedimentos temporários iguais ou inferiores a 60 (sessenta) dias corridos, o Presidente do Conselho de Administração será substituído por outro membro indicado; </a:t>
                      </a:r>
                    </a:p>
                    <a:p>
                      <a:pPr algn="just"/>
                      <a:endParaRPr lang="pt-BR" sz="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II. </a:t>
                      </a:r>
                      <a:r>
                        <a:rPr lang="pt-BR" sz="1800" kern="1200" dirty="0">
                          <a:solidFill>
                            <a:schemeClr val="dk1"/>
                          </a:solidFill>
                          <a:effectLst/>
                          <a:latin typeface="+mn-lt"/>
                          <a:ea typeface="+mn-ea"/>
                          <a:cs typeface="+mn-cs"/>
                        </a:rPr>
                        <a:t>nas ausências ou impedimentos superiores a 60 (sessenta) dias corridos ou na vacância do cargo de presidente, o Conselho de Administração designara substituto escolhido entre seus membros; </a:t>
                      </a:r>
                    </a:p>
                  </a:txBody>
                  <a:tcPr>
                    <a:lnL w="12700" cmpd="sng">
                      <a:noFill/>
                    </a:lnL>
                    <a:lnR w="12700" cap="flat" cmpd="sng" algn="ctr">
                      <a:solidFill>
                        <a:srgbClr val="B9D137"/>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pt-BR" sz="1800" b="1" kern="1200" dirty="0">
                          <a:solidFill>
                            <a:schemeClr val="dk1"/>
                          </a:solidFill>
                          <a:effectLst/>
                          <a:latin typeface="+mn-lt"/>
                          <a:ea typeface="+mn-ea"/>
                          <a:cs typeface="+mn-cs"/>
                        </a:rPr>
                        <a:t>CAPÍTULO V</a:t>
                      </a:r>
                    </a:p>
                    <a:p>
                      <a:pPr algn="ctr"/>
                      <a:r>
                        <a:rPr lang="pt-BR" sz="1800" b="1" kern="1200" dirty="0">
                          <a:solidFill>
                            <a:schemeClr val="dk1"/>
                          </a:solidFill>
                          <a:effectLst/>
                          <a:latin typeface="+mn-lt"/>
                          <a:ea typeface="+mn-ea"/>
                          <a:cs typeface="+mn-cs"/>
                        </a:rPr>
                        <a:t>DOS ÓRGÃOS ESTATUTÁRIOS</a:t>
                      </a:r>
                    </a:p>
                    <a:p>
                      <a:pPr algn="ctr"/>
                      <a:endParaRPr lang="pt-BR" sz="800" b="1" kern="1200" dirty="0">
                        <a:solidFill>
                          <a:schemeClr val="dk1"/>
                        </a:solidFill>
                        <a:effectLst/>
                        <a:latin typeface="+mn-lt"/>
                        <a:ea typeface="+mn-ea"/>
                        <a:cs typeface="+mn-cs"/>
                      </a:endParaRPr>
                    </a:p>
                    <a:p>
                      <a:pPr algn="ctr"/>
                      <a:r>
                        <a:rPr lang="pt-BR" sz="1800" b="1" kern="1200" dirty="0">
                          <a:solidFill>
                            <a:schemeClr val="dk1"/>
                          </a:solidFill>
                          <a:effectLst/>
                          <a:latin typeface="+mn-lt"/>
                          <a:ea typeface="+mn-ea"/>
                          <a:cs typeface="+mn-cs"/>
                        </a:rPr>
                        <a:t>SEÇÃO II</a:t>
                      </a:r>
                    </a:p>
                    <a:p>
                      <a:pPr algn="ctr"/>
                      <a:r>
                        <a:rPr lang="pt-BR" sz="1800" b="1" kern="1200" dirty="0">
                          <a:solidFill>
                            <a:schemeClr val="dk1"/>
                          </a:solidFill>
                          <a:effectLst/>
                          <a:latin typeface="+mn-lt"/>
                          <a:ea typeface="+mn-ea"/>
                          <a:cs typeface="+mn-cs"/>
                        </a:rPr>
                        <a:t>DO CONSELHO DE ADMINISTRAÇÃO</a:t>
                      </a:r>
                    </a:p>
                    <a:p>
                      <a:pPr algn="ctr"/>
                      <a:endParaRPr lang="pt-BR" sz="800" b="1" kern="1200" dirty="0">
                        <a:solidFill>
                          <a:schemeClr val="dk1"/>
                        </a:solidFill>
                        <a:effectLst/>
                        <a:latin typeface="+mn-lt"/>
                        <a:ea typeface="+mn-ea"/>
                        <a:cs typeface="+mn-cs"/>
                      </a:endParaRPr>
                    </a:p>
                    <a:p>
                      <a:pPr algn="ctr"/>
                      <a:r>
                        <a:rPr lang="pt-BR" sz="1800" b="1" kern="1200" dirty="0">
                          <a:solidFill>
                            <a:schemeClr val="dk1"/>
                          </a:solidFill>
                          <a:effectLst/>
                          <a:latin typeface="+mn-lt"/>
                          <a:ea typeface="+mn-ea"/>
                          <a:cs typeface="+mn-cs"/>
                        </a:rPr>
                        <a:t>SUBSEÇÃO III</a:t>
                      </a:r>
                      <a:endParaRPr lang="pt-BR" sz="1800" kern="1200" dirty="0">
                        <a:solidFill>
                          <a:schemeClr val="dk1"/>
                        </a:solidFill>
                        <a:effectLst/>
                        <a:latin typeface="+mn-lt"/>
                        <a:ea typeface="+mn-ea"/>
                        <a:cs typeface="+mn-cs"/>
                      </a:endParaRPr>
                    </a:p>
                    <a:p>
                      <a:pPr algn="ctr"/>
                      <a:r>
                        <a:rPr lang="pt-BR" sz="1800" b="1" kern="1200" dirty="0">
                          <a:solidFill>
                            <a:schemeClr val="dk1"/>
                          </a:solidFill>
                          <a:effectLst/>
                          <a:latin typeface="+mn-lt"/>
                          <a:ea typeface="+mn-ea"/>
                          <a:cs typeface="+mn-cs"/>
                        </a:rPr>
                        <a:t>DAS AUSÊNCIAS, DOS IMPEDIMENTOS E DA VACÂNCIA DE</a:t>
                      </a:r>
                      <a:endParaRPr lang="pt-BR" sz="1800" kern="1200" dirty="0">
                        <a:solidFill>
                          <a:schemeClr val="dk1"/>
                        </a:solidFill>
                        <a:effectLst/>
                        <a:latin typeface="+mn-lt"/>
                        <a:ea typeface="+mn-ea"/>
                        <a:cs typeface="+mn-cs"/>
                      </a:endParaRPr>
                    </a:p>
                    <a:p>
                      <a:pPr algn="ctr"/>
                      <a:r>
                        <a:rPr lang="pt-BR" sz="1800" b="1" kern="1200" dirty="0">
                          <a:solidFill>
                            <a:schemeClr val="dk1"/>
                          </a:solidFill>
                          <a:effectLst/>
                          <a:latin typeface="+mn-lt"/>
                          <a:ea typeface="+mn-ea"/>
                          <a:cs typeface="+mn-cs"/>
                        </a:rPr>
                        <a:t>CARGOS DO CONSELHO DE ADMINISTRAÇÃO</a:t>
                      </a:r>
                      <a:r>
                        <a:rPr lang="pt-PT" sz="1800" b="1" kern="1200" dirty="0">
                          <a:solidFill>
                            <a:schemeClr val="dk1"/>
                          </a:solidFill>
                          <a:effectLst/>
                          <a:latin typeface="+mn-lt"/>
                          <a:ea typeface="+mn-ea"/>
                          <a:cs typeface="+mn-cs"/>
                        </a:rPr>
                        <a:t> </a:t>
                      </a:r>
                    </a:p>
                    <a:p>
                      <a:pPr algn="ctr"/>
                      <a:endParaRPr lang="pt-PT" sz="800" b="1"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Art. 43. </a:t>
                      </a:r>
                      <a:r>
                        <a:rPr lang="pt-BR" sz="1800" kern="1200" dirty="0">
                          <a:solidFill>
                            <a:schemeClr val="dk1"/>
                          </a:solidFill>
                          <a:effectLst/>
                          <a:latin typeface="+mn-lt"/>
                          <a:ea typeface="+mn-ea"/>
                          <a:cs typeface="+mn-cs"/>
                        </a:rPr>
                        <a:t>Para ausências, impedimentos e vacância de cargos do Conselho de Administração, a Cooperativa deve observar as seguintes disposições: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I. </a:t>
                      </a:r>
                      <a:r>
                        <a:rPr lang="pt-BR" sz="1800" kern="1200" dirty="0">
                          <a:solidFill>
                            <a:schemeClr val="dk1"/>
                          </a:solidFill>
                          <a:effectLst/>
                          <a:latin typeface="+mn-lt"/>
                          <a:ea typeface="+mn-ea"/>
                          <a:cs typeface="+mn-cs"/>
                        </a:rPr>
                        <a:t>nas ausências ou impedimentos temporários iguais ou inferiores a 60 (sessenta) dias corridos, o Presidente do Conselho de Administração será substituído por outro membro indicado; </a:t>
                      </a:r>
                    </a:p>
                    <a:p>
                      <a:pPr algn="just"/>
                      <a:endParaRPr lang="pt-BR" sz="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II. </a:t>
                      </a:r>
                      <a:r>
                        <a:rPr lang="pt-BR" sz="1800" kern="1200" dirty="0">
                          <a:solidFill>
                            <a:schemeClr val="dk1"/>
                          </a:solidFill>
                          <a:effectLst/>
                          <a:latin typeface="+mn-lt"/>
                          <a:ea typeface="+mn-ea"/>
                          <a:cs typeface="+mn-cs"/>
                        </a:rPr>
                        <a:t>nas ausências ou impedimentos superiores a 60 (sessenta) dias corridos ou na vacância do cargo de presidente, o Conselho de Administração designara substituto escolhido entre seus membros; </a:t>
                      </a:r>
                    </a:p>
                  </a:txBody>
                  <a:tcPr>
                    <a:lnL w="12700" cap="flat" cmpd="sng" algn="ctr">
                      <a:solidFill>
                        <a:srgbClr val="B9D137"/>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4916085"/>
                  </a:ext>
                </a:extLst>
              </a:tr>
            </a:tbl>
          </a:graphicData>
        </a:graphic>
      </p:graphicFrame>
    </p:spTree>
    <p:extLst>
      <p:ext uri="{BB962C8B-B14F-4D97-AF65-F5344CB8AC3E}">
        <p14:creationId xmlns:p14="http://schemas.microsoft.com/office/powerpoint/2010/main" val="220687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FBFCFED-9854-28D3-7C70-19624889FF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06632" y="5835497"/>
            <a:ext cx="490509" cy="429196"/>
          </a:xfrm>
          <a:prstGeom prst="rect">
            <a:avLst/>
          </a:prstGeom>
        </p:spPr>
      </p:pic>
      <p:sp>
        <p:nvSpPr>
          <p:cNvPr id="2" name="Placeholder Title Text">
            <a:extLst>
              <a:ext uri="{FF2B5EF4-FFF2-40B4-BE49-F238E27FC236}">
                <a16:creationId xmlns:a16="http://schemas.microsoft.com/office/drawing/2014/main" id="{9E1DB08A-8757-B25D-472F-A293D0E97051}"/>
              </a:ext>
            </a:extLst>
          </p:cNvPr>
          <p:cNvSpPr txBox="1"/>
          <p:nvPr/>
        </p:nvSpPr>
        <p:spPr>
          <a:xfrm>
            <a:off x="635726" y="143999"/>
            <a:ext cx="11329903"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ATUALIZAÇÃO DO ESTATUTO SOCIAL DO SICOOB CREDIVASS</a:t>
            </a:r>
          </a:p>
        </p:txBody>
      </p:sp>
      <p:graphicFrame>
        <p:nvGraphicFramePr>
          <p:cNvPr id="3" name="Tabela 5">
            <a:extLst>
              <a:ext uri="{FF2B5EF4-FFF2-40B4-BE49-F238E27FC236}">
                <a16:creationId xmlns:a16="http://schemas.microsoft.com/office/drawing/2014/main" id="{0FF1FABE-2DF2-E24D-A3DE-5F5581A7CDF8}"/>
              </a:ext>
            </a:extLst>
          </p:cNvPr>
          <p:cNvGraphicFramePr>
            <a:graphicFrameLocks noGrp="1"/>
          </p:cNvGraphicFramePr>
          <p:nvPr>
            <p:extLst>
              <p:ext uri="{D42A27DB-BD31-4B8C-83A1-F6EECF244321}">
                <p14:modId xmlns:p14="http://schemas.microsoft.com/office/powerpoint/2010/main" val="2275074493"/>
              </p:ext>
            </p:extLst>
          </p:nvPr>
        </p:nvGraphicFramePr>
        <p:xfrm>
          <a:off x="198166" y="687738"/>
          <a:ext cx="11993833" cy="5669280"/>
        </p:xfrm>
        <a:graphic>
          <a:graphicData uri="http://schemas.openxmlformats.org/drawingml/2006/table">
            <a:tbl>
              <a:tblPr firstRow="1" bandRow="1">
                <a:tableStyleId>{7DF18680-E054-41AD-8BC1-D1AEF772440D}</a:tableStyleId>
              </a:tblPr>
              <a:tblGrid>
                <a:gridCol w="5998448">
                  <a:extLst>
                    <a:ext uri="{9D8B030D-6E8A-4147-A177-3AD203B41FA5}">
                      <a16:colId xmlns:a16="http://schemas.microsoft.com/office/drawing/2014/main" val="422455718"/>
                    </a:ext>
                  </a:extLst>
                </a:gridCol>
                <a:gridCol w="5995385">
                  <a:extLst>
                    <a:ext uri="{9D8B030D-6E8A-4147-A177-3AD203B41FA5}">
                      <a16:colId xmlns:a16="http://schemas.microsoft.com/office/drawing/2014/main" val="2055803268"/>
                    </a:ext>
                  </a:extLst>
                </a:gridCol>
              </a:tblGrid>
              <a:tr h="342375">
                <a:tc>
                  <a:txBody>
                    <a:bodyPr/>
                    <a:lstStyle/>
                    <a:p>
                      <a:pPr algn="ctr"/>
                      <a:r>
                        <a:rPr lang="pt-BR" sz="1800" dirty="0">
                          <a:solidFill>
                            <a:schemeClr val="bg1"/>
                          </a:solidFill>
                          <a:latin typeface="+mn-lt"/>
                        </a:rPr>
                        <a:t>REDAÇÃO EM VIGOR</a:t>
                      </a:r>
                    </a:p>
                  </a:txBody>
                  <a:tcPr>
                    <a:lnB w="38100" cmpd="sng">
                      <a:noFill/>
                    </a:lnB>
                    <a:solidFill>
                      <a:srgbClr val="00A091"/>
                    </a:solidFill>
                  </a:tcPr>
                </a:tc>
                <a:tc>
                  <a:txBody>
                    <a:bodyPr/>
                    <a:lstStyle/>
                    <a:p>
                      <a:pPr algn="ctr"/>
                      <a:r>
                        <a:rPr lang="pt-BR" sz="1800" dirty="0">
                          <a:solidFill>
                            <a:schemeClr val="bg1"/>
                          </a:solidFill>
                          <a:latin typeface="+mn-lt"/>
                        </a:rPr>
                        <a:t>REDAÇÃO NOVA</a:t>
                      </a:r>
                    </a:p>
                  </a:txBody>
                  <a:tcPr>
                    <a:lnB w="38100" cmpd="sng">
                      <a:noFill/>
                    </a:lnB>
                    <a:solidFill>
                      <a:srgbClr val="00A091"/>
                    </a:solidFill>
                  </a:tcPr>
                </a:tc>
                <a:extLst>
                  <a:ext uri="{0D108BD9-81ED-4DB2-BD59-A6C34878D82A}">
                    <a16:rowId xmlns:a16="http://schemas.microsoft.com/office/drawing/2014/main" val="2736097456"/>
                  </a:ext>
                </a:extLst>
              </a:tr>
              <a:tr h="5004267">
                <a:tc>
                  <a:txBody>
                    <a:bodyPr/>
                    <a:lstStyle/>
                    <a:p>
                      <a:pPr algn="ctr"/>
                      <a:endParaRPr lang="pt-PT" sz="800" b="1" kern="1200" dirty="0">
                        <a:solidFill>
                          <a:schemeClr val="dk1"/>
                        </a:solidFill>
                        <a:effectLst/>
                        <a:latin typeface="+mn-lt"/>
                        <a:ea typeface="+mn-ea"/>
                        <a:cs typeface="+mn-cs"/>
                      </a:endParaRPr>
                    </a:p>
                    <a:p>
                      <a:pPr algn="just"/>
                      <a:r>
                        <a:rPr lang="pt-PT" sz="1800" b="1" kern="1200" dirty="0">
                          <a:solidFill>
                            <a:schemeClr val="dk1"/>
                          </a:solidFill>
                          <a:effectLst/>
                          <a:latin typeface="+mn-lt"/>
                          <a:ea typeface="+mn-ea"/>
                          <a:cs typeface="+mn-cs"/>
                        </a:rPr>
                        <a:t>Art. 43.</a:t>
                      </a:r>
                      <a:r>
                        <a:rPr lang="pt-BR" sz="1800" b="1" kern="1200" dirty="0">
                          <a:solidFill>
                            <a:schemeClr val="dk1"/>
                          </a:solidFill>
                          <a:effectLst/>
                          <a:latin typeface="+mn-lt"/>
                          <a:ea typeface="+mn-ea"/>
                          <a:cs typeface="+mn-cs"/>
                        </a:rPr>
                        <a:t> (...)</a:t>
                      </a:r>
                      <a:r>
                        <a:rPr lang="pt-BR" sz="1800" kern="1200" dirty="0">
                          <a:solidFill>
                            <a:schemeClr val="dk1"/>
                          </a:solidFill>
                          <a:effectLst/>
                          <a:latin typeface="+mn-lt"/>
                          <a:ea typeface="+mn-ea"/>
                          <a:cs typeface="+mn-cs"/>
                        </a:rPr>
                        <a:t> </a:t>
                      </a:r>
                    </a:p>
                    <a:p>
                      <a:pPr algn="just"/>
                      <a:endParaRPr lang="pt-BR" sz="1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III. </a:t>
                      </a:r>
                      <a:r>
                        <a:rPr lang="pt-BR" sz="1800" b="0" i="1" u="none" strike="noStrike" kern="1200" baseline="0" dirty="0">
                          <a:solidFill>
                            <a:schemeClr val="dk1"/>
                          </a:solidFill>
                          <a:latin typeface="+mn-lt"/>
                          <a:ea typeface="+mn-ea"/>
                          <a:cs typeface="+mn-cs"/>
                        </a:rPr>
                        <a:t>constituem, entre outras, hipóteses de vacância automática do cargo de conselheiro de administração: </a:t>
                      </a:r>
                      <a:r>
                        <a:rPr lang="pt-BR" sz="1800" b="0" i="0" u="none" strike="noStrike" kern="1200" baseline="0" dirty="0">
                          <a:solidFill>
                            <a:schemeClr val="dk1"/>
                          </a:solidFill>
                          <a:latin typeface="+mn-lt"/>
                          <a:ea typeface="+mn-ea"/>
                          <a:cs typeface="+mn-cs"/>
                        </a:rPr>
                        <a:t>	</a:t>
                      </a:r>
                    </a:p>
                    <a:p>
                      <a:pPr algn="just"/>
                      <a:endParaRPr lang="pt-BR" sz="1800" kern="1200" dirty="0">
                        <a:solidFill>
                          <a:schemeClr val="dk1"/>
                        </a:solidFill>
                        <a:effectLst/>
                        <a:latin typeface="+mn-lt"/>
                        <a:ea typeface="+mn-ea"/>
                        <a:cs typeface="+mn-cs"/>
                      </a:endParaRPr>
                    </a:p>
                    <a:p>
                      <a:pPr lvl="0" algn="just"/>
                      <a:r>
                        <a:rPr lang="pt-BR" sz="1800" b="1" kern="1200" dirty="0">
                          <a:solidFill>
                            <a:schemeClr val="dk1"/>
                          </a:solidFill>
                          <a:effectLst/>
                          <a:latin typeface="+mn-lt"/>
                          <a:ea typeface="+mn-ea"/>
                          <a:cs typeface="+mn-cs"/>
                        </a:rPr>
                        <a:t>a) </a:t>
                      </a:r>
                      <a:r>
                        <a:rPr lang="pt-BR" sz="1800" kern="1200" dirty="0">
                          <a:solidFill>
                            <a:schemeClr val="dk1"/>
                          </a:solidFill>
                          <a:effectLst/>
                          <a:latin typeface="+mn-lt"/>
                          <a:ea typeface="+mn-ea"/>
                          <a:cs typeface="+mn-cs"/>
                        </a:rPr>
                        <a:t>morte ou invalidez permanente;</a:t>
                      </a:r>
                    </a:p>
                    <a:p>
                      <a:pPr lvl="0" algn="just"/>
                      <a:r>
                        <a:rPr lang="pt-BR" sz="1800" b="1" kern="1200" dirty="0">
                          <a:solidFill>
                            <a:schemeClr val="dk1"/>
                          </a:solidFill>
                          <a:effectLst/>
                          <a:latin typeface="+mn-lt"/>
                          <a:ea typeface="+mn-ea"/>
                          <a:cs typeface="+mn-cs"/>
                        </a:rPr>
                        <a:t>b) </a:t>
                      </a:r>
                      <a:r>
                        <a:rPr lang="pt-BR" sz="1800" kern="1200" dirty="0">
                          <a:solidFill>
                            <a:schemeClr val="dk1"/>
                          </a:solidFill>
                          <a:effectLst/>
                          <a:latin typeface="+mn-lt"/>
                          <a:ea typeface="+mn-ea"/>
                          <a:cs typeface="+mn-cs"/>
                        </a:rPr>
                        <a:t>renúncia;</a:t>
                      </a:r>
                    </a:p>
                    <a:p>
                      <a:pPr lvl="0" algn="just"/>
                      <a:r>
                        <a:rPr lang="pt-BR" sz="1800" b="1" kern="1200" dirty="0">
                          <a:solidFill>
                            <a:schemeClr val="dk1"/>
                          </a:solidFill>
                          <a:effectLst/>
                          <a:latin typeface="+mn-lt"/>
                          <a:ea typeface="+mn-ea"/>
                          <a:cs typeface="+mn-cs"/>
                        </a:rPr>
                        <a:t>c) </a:t>
                      </a:r>
                      <a:r>
                        <a:rPr lang="pt-BR" sz="1800" kern="1200" dirty="0">
                          <a:solidFill>
                            <a:schemeClr val="dk1"/>
                          </a:solidFill>
                          <a:effectLst/>
                          <a:latin typeface="+mn-lt"/>
                          <a:ea typeface="+mn-ea"/>
                          <a:cs typeface="+mn-cs"/>
                        </a:rPr>
                        <a:t>destituição;</a:t>
                      </a:r>
                    </a:p>
                    <a:p>
                      <a:pPr lvl="0" algn="just"/>
                      <a:r>
                        <a:rPr lang="pt-BR" sz="1800" b="1" kern="1200" dirty="0">
                          <a:solidFill>
                            <a:schemeClr val="dk1"/>
                          </a:solidFill>
                          <a:effectLst/>
                          <a:latin typeface="+mn-lt"/>
                          <a:ea typeface="+mn-ea"/>
                          <a:cs typeface="+mn-cs"/>
                        </a:rPr>
                        <a:t>d) </a:t>
                      </a:r>
                      <a:r>
                        <a:rPr lang="pt-BR" sz="1800" kern="1200" dirty="0">
                          <a:solidFill>
                            <a:schemeClr val="dk1"/>
                          </a:solidFill>
                          <a:effectLst/>
                          <a:latin typeface="+mn-lt"/>
                          <a:ea typeface="+mn-ea"/>
                          <a:cs typeface="+mn-cs"/>
                        </a:rPr>
                        <a:t>não comparecimento, sem a devida justificativa a 3 (três) reuniões ordinárias consecutivas ou a 6 (seis) alternadas durante o exercício social;</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1" kern="1200" dirty="0">
                          <a:solidFill>
                            <a:schemeClr val="dk1"/>
                          </a:solidFill>
                          <a:effectLst/>
                          <a:latin typeface="+mn-lt"/>
                          <a:ea typeface="+mn-ea"/>
                          <a:cs typeface="+mn-cs"/>
                        </a:rPr>
                        <a:t>e) </a:t>
                      </a:r>
                      <a:r>
                        <a:rPr lang="pt-BR" sz="1800" kern="1200" dirty="0">
                          <a:solidFill>
                            <a:schemeClr val="dk1"/>
                          </a:solidFill>
                          <a:effectLst/>
                          <a:latin typeface="+mn-lt"/>
                          <a:ea typeface="+mn-ea"/>
                          <a:cs typeface="+mn-cs"/>
                        </a:rPr>
                        <a:t>patrocínio, como parte ou procurador, de ação judicial contra a própria Cooperativa, salvo aquelas que visem ao exercício do próprio mandato;</a:t>
                      </a:r>
                    </a:p>
                    <a:p>
                      <a:pPr lvl="0" algn="just"/>
                      <a:r>
                        <a:rPr lang="pt-BR" sz="1800" b="1" kern="1200" dirty="0">
                          <a:solidFill>
                            <a:schemeClr val="dk1"/>
                          </a:solidFill>
                          <a:effectLst/>
                          <a:latin typeface="+mn-lt"/>
                          <a:ea typeface="+mn-ea"/>
                          <a:cs typeface="+mn-cs"/>
                        </a:rPr>
                        <a:t>f) </a:t>
                      </a:r>
                      <a:r>
                        <a:rPr lang="pt-BR" sz="1800" kern="1200" dirty="0">
                          <a:solidFill>
                            <a:schemeClr val="dk1"/>
                          </a:solidFill>
                          <a:effectLst/>
                          <a:latin typeface="+mn-lt"/>
                          <a:ea typeface="+mn-ea"/>
                          <a:cs typeface="+mn-cs"/>
                        </a:rPr>
                        <a:t>desligamento do quadro de associados da Cooperativa;</a:t>
                      </a:r>
                    </a:p>
                    <a:p>
                      <a:pPr lvl="0" algn="just"/>
                      <a:r>
                        <a:rPr lang="pt-BR" sz="1800" b="1" kern="1200" dirty="0">
                          <a:solidFill>
                            <a:schemeClr val="dk1"/>
                          </a:solidFill>
                          <a:effectLst/>
                          <a:latin typeface="+mn-lt"/>
                          <a:ea typeface="+mn-ea"/>
                          <a:cs typeface="+mn-cs"/>
                        </a:rPr>
                        <a:t>g) </a:t>
                      </a:r>
                      <a:r>
                        <a:rPr lang="pt-BR" sz="1800" kern="1200" dirty="0">
                          <a:solidFill>
                            <a:schemeClr val="dk1"/>
                          </a:solidFill>
                          <a:effectLst/>
                          <a:latin typeface="+mn-lt"/>
                          <a:ea typeface="+mn-ea"/>
                          <a:cs typeface="+mn-cs"/>
                        </a:rPr>
                        <a:t>diplomação, eleição ou nomeação para cargo político nos termos dos §§ 1º e 2º do art. 39 deste Estatuto Social.</a:t>
                      </a:r>
                    </a:p>
                  </a:txBody>
                  <a:tcPr>
                    <a:lnL w="12700" cmpd="sng">
                      <a:noFill/>
                    </a:lnL>
                    <a:lnR w="12700" cap="flat" cmpd="sng" algn="ctr">
                      <a:solidFill>
                        <a:srgbClr val="B9D137"/>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just"/>
                      <a:endParaRPr lang="pt-BR" sz="800" b="0" i="0" u="none" strike="noStrike" kern="1200" baseline="0" dirty="0">
                        <a:solidFill>
                          <a:schemeClr val="dk1"/>
                        </a:solidFill>
                        <a:latin typeface="+mn-lt"/>
                        <a:ea typeface="+mn-ea"/>
                        <a:cs typeface="+mn-cs"/>
                      </a:endParaRPr>
                    </a:p>
                    <a:p>
                      <a:pPr algn="just"/>
                      <a:r>
                        <a:rPr lang="pt-PT" sz="1800" b="1" kern="1200" dirty="0">
                          <a:solidFill>
                            <a:schemeClr val="dk1"/>
                          </a:solidFill>
                          <a:effectLst/>
                          <a:latin typeface="+mn-lt"/>
                          <a:ea typeface="+mn-ea"/>
                          <a:cs typeface="+mn-cs"/>
                        </a:rPr>
                        <a:t>Art. 43.</a:t>
                      </a:r>
                      <a:r>
                        <a:rPr lang="pt-BR" sz="1800" b="1" kern="1200" dirty="0">
                          <a:solidFill>
                            <a:schemeClr val="dk1"/>
                          </a:solidFill>
                          <a:effectLst/>
                          <a:latin typeface="+mn-lt"/>
                          <a:ea typeface="+mn-ea"/>
                          <a:cs typeface="+mn-cs"/>
                        </a:rPr>
                        <a:t> (...)</a:t>
                      </a:r>
                      <a:r>
                        <a:rPr lang="pt-BR" sz="1800" kern="1200" dirty="0">
                          <a:solidFill>
                            <a:schemeClr val="dk1"/>
                          </a:solidFill>
                          <a:effectLst/>
                          <a:latin typeface="+mn-lt"/>
                          <a:ea typeface="+mn-ea"/>
                          <a:cs typeface="+mn-cs"/>
                        </a:rPr>
                        <a:t> </a:t>
                      </a:r>
                    </a:p>
                    <a:p>
                      <a:pPr algn="just"/>
                      <a:endParaRPr lang="pt-BR" sz="1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III. </a:t>
                      </a:r>
                      <a:r>
                        <a:rPr lang="pt-BR" sz="1800" b="0" i="1" u="none" strike="noStrike" kern="1200" baseline="0" dirty="0">
                          <a:solidFill>
                            <a:schemeClr val="dk1"/>
                          </a:solidFill>
                          <a:latin typeface="+mn-lt"/>
                          <a:ea typeface="+mn-ea"/>
                          <a:cs typeface="+mn-cs"/>
                        </a:rPr>
                        <a:t>constituem, entre outras, hipóteses de vacância automática do cargo de conselheiro de administração: </a:t>
                      </a:r>
                      <a:r>
                        <a:rPr lang="pt-BR" sz="1800" b="0" i="0" u="none" strike="noStrike" kern="1200" baseline="0" dirty="0">
                          <a:solidFill>
                            <a:schemeClr val="dk1"/>
                          </a:solidFill>
                          <a:latin typeface="+mn-lt"/>
                          <a:ea typeface="+mn-ea"/>
                          <a:cs typeface="+mn-cs"/>
                        </a:rPr>
                        <a:t>	</a:t>
                      </a:r>
                    </a:p>
                    <a:p>
                      <a:pPr algn="just"/>
                      <a:endParaRPr lang="pt-BR" sz="1800" kern="1200" dirty="0">
                        <a:solidFill>
                          <a:schemeClr val="dk1"/>
                        </a:solidFill>
                        <a:effectLst/>
                        <a:latin typeface="+mn-lt"/>
                        <a:ea typeface="+mn-ea"/>
                        <a:cs typeface="+mn-cs"/>
                      </a:endParaRPr>
                    </a:p>
                    <a:p>
                      <a:pPr lvl="0" algn="just"/>
                      <a:r>
                        <a:rPr lang="pt-BR" sz="1800" b="1" kern="1200" dirty="0">
                          <a:solidFill>
                            <a:schemeClr val="dk1"/>
                          </a:solidFill>
                          <a:effectLst/>
                          <a:latin typeface="+mn-lt"/>
                          <a:ea typeface="+mn-ea"/>
                          <a:cs typeface="+mn-cs"/>
                        </a:rPr>
                        <a:t>a) </a:t>
                      </a:r>
                      <a:r>
                        <a:rPr lang="pt-BR" sz="1800" kern="1200" dirty="0">
                          <a:solidFill>
                            <a:schemeClr val="dk1"/>
                          </a:solidFill>
                          <a:effectLst/>
                          <a:latin typeface="+mn-lt"/>
                          <a:ea typeface="+mn-ea"/>
                          <a:cs typeface="+mn-cs"/>
                        </a:rPr>
                        <a:t>morte ou invalidez permanente;</a:t>
                      </a:r>
                    </a:p>
                    <a:p>
                      <a:pPr lvl="0" algn="just"/>
                      <a:r>
                        <a:rPr lang="pt-BR" sz="1800" b="1" kern="1200" dirty="0">
                          <a:solidFill>
                            <a:schemeClr val="dk1"/>
                          </a:solidFill>
                          <a:effectLst/>
                          <a:latin typeface="+mn-lt"/>
                          <a:ea typeface="+mn-ea"/>
                          <a:cs typeface="+mn-cs"/>
                        </a:rPr>
                        <a:t>b) </a:t>
                      </a:r>
                      <a:r>
                        <a:rPr lang="pt-BR" sz="1800" kern="1200" dirty="0">
                          <a:solidFill>
                            <a:schemeClr val="dk1"/>
                          </a:solidFill>
                          <a:effectLst/>
                          <a:latin typeface="+mn-lt"/>
                          <a:ea typeface="+mn-ea"/>
                          <a:cs typeface="+mn-cs"/>
                        </a:rPr>
                        <a:t>renúncia;</a:t>
                      </a:r>
                    </a:p>
                    <a:p>
                      <a:pPr lvl="0" algn="just"/>
                      <a:r>
                        <a:rPr lang="pt-BR" sz="1800" b="1" kern="1200" dirty="0">
                          <a:solidFill>
                            <a:schemeClr val="dk1"/>
                          </a:solidFill>
                          <a:effectLst/>
                          <a:latin typeface="+mn-lt"/>
                          <a:ea typeface="+mn-ea"/>
                          <a:cs typeface="+mn-cs"/>
                        </a:rPr>
                        <a:t>c) </a:t>
                      </a:r>
                      <a:r>
                        <a:rPr lang="pt-BR" sz="1800" kern="1200" dirty="0">
                          <a:solidFill>
                            <a:schemeClr val="dk1"/>
                          </a:solidFill>
                          <a:effectLst/>
                          <a:latin typeface="+mn-lt"/>
                          <a:ea typeface="+mn-ea"/>
                          <a:cs typeface="+mn-cs"/>
                        </a:rPr>
                        <a:t>destituição;</a:t>
                      </a:r>
                    </a:p>
                    <a:p>
                      <a:pPr lvl="0" algn="just"/>
                      <a:r>
                        <a:rPr lang="pt-BR" sz="1800" b="1" kern="1200" dirty="0">
                          <a:solidFill>
                            <a:schemeClr val="dk1"/>
                          </a:solidFill>
                          <a:effectLst/>
                          <a:latin typeface="+mn-lt"/>
                          <a:ea typeface="+mn-ea"/>
                          <a:cs typeface="+mn-cs"/>
                        </a:rPr>
                        <a:t>d) </a:t>
                      </a:r>
                      <a:r>
                        <a:rPr lang="pt-BR" sz="1800" kern="1200" dirty="0">
                          <a:solidFill>
                            <a:schemeClr val="dk1"/>
                          </a:solidFill>
                          <a:effectLst/>
                          <a:latin typeface="+mn-lt"/>
                          <a:ea typeface="+mn-ea"/>
                          <a:cs typeface="+mn-cs"/>
                        </a:rPr>
                        <a:t>não comparecimento, sem a devida justificativa a 3 (três) reuniões ordinárias consecutivas ou a 6 (seis) alternadas durante o exercício social;</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1" kern="1200" dirty="0">
                          <a:solidFill>
                            <a:schemeClr val="dk1"/>
                          </a:solidFill>
                          <a:effectLst/>
                          <a:latin typeface="+mn-lt"/>
                          <a:ea typeface="+mn-ea"/>
                          <a:cs typeface="+mn-cs"/>
                        </a:rPr>
                        <a:t>e) </a:t>
                      </a:r>
                      <a:r>
                        <a:rPr lang="pt-BR" sz="1800" kern="1200" dirty="0">
                          <a:solidFill>
                            <a:schemeClr val="dk1"/>
                          </a:solidFill>
                          <a:effectLst/>
                          <a:latin typeface="+mn-lt"/>
                          <a:ea typeface="+mn-ea"/>
                          <a:cs typeface="+mn-cs"/>
                        </a:rPr>
                        <a:t>patrocínio, como parte ou procurador, de ação judicial contra a própria Cooperativa, salvo aquelas que visem ao exercício do próprio mandato;</a:t>
                      </a:r>
                    </a:p>
                    <a:p>
                      <a:pPr lvl="0" algn="just"/>
                      <a:r>
                        <a:rPr lang="pt-BR" sz="1800" b="1" kern="1200" dirty="0">
                          <a:solidFill>
                            <a:schemeClr val="dk1"/>
                          </a:solidFill>
                          <a:effectLst/>
                          <a:latin typeface="+mn-lt"/>
                          <a:ea typeface="+mn-ea"/>
                          <a:cs typeface="+mn-cs"/>
                        </a:rPr>
                        <a:t>f) </a:t>
                      </a:r>
                      <a:r>
                        <a:rPr lang="pt-BR" sz="1800" kern="1200" dirty="0">
                          <a:solidFill>
                            <a:schemeClr val="dk1"/>
                          </a:solidFill>
                          <a:effectLst/>
                          <a:latin typeface="+mn-lt"/>
                          <a:ea typeface="+mn-ea"/>
                          <a:cs typeface="+mn-cs"/>
                        </a:rPr>
                        <a:t>desligamento do quadro de associados da Cooperativa;</a:t>
                      </a:r>
                    </a:p>
                    <a:p>
                      <a:pPr lvl="0" algn="just"/>
                      <a:r>
                        <a:rPr lang="pt-BR" sz="1800" b="1" kern="1200" dirty="0">
                          <a:solidFill>
                            <a:schemeClr val="dk1"/>
                          </a:solidFill>
                          <a:effectLst/>
                          <a:latin typeface="+mn-lt"/>
                          <a:ea typeface="+mn-ea"/>
                          <a:cs typeface="+mn-cs"/>
                        </a:rPr>
                        <a:t>g) </a:t>
                      </a:r>
                      <a:r>
                        <a:rPr lang="pt-BR" sz="1800" kern="1200" dirty="0">
                          <a:solidFill>
                            <a:schemeClr val="dk1"/>
                          </a:solidFill>
                          <a:effectLst/>
                          <a:latin typeface="+mn-lt"/>
                          <a:ea typeface="+mn-ea"/>
                          <a:cs typeface="+mn-cs"/>
                        </a:rPr>
                        <a:t>diplomação, eleição ou nomeação para cargo político nos termos dos §§ 1º e 2º do art. 39 deste Estatuto Social.</a:t>
                      </a:r>
                    </a:p>
                    <a:p>
                      <a:pPr algn="just"/>
                      <a:endParaRPr lang="pt-BR" sz="1800" b="0" i="0" u="none" strike="noStrike" kern="1200" baseline="0" dirty="0">
                        <a:solidFill>
                          <a:schemeClr val="dk1"/>
                        </a:solidFill>
                        <a:latin typeface="+mn-lt"/>
                        <a:ea typeface="+mn-ea"/>
                        <a:cs typeface="+mn-cs"/>
                      </a:endParaRPr>
                    </a:p>
                    <a:p>
                      <a:pPr algn="just"/>
                      <a:endParaRPr lang="pt-BR" sz="500" b="0" i="0" u="none" strike="noStrike" kern="1200" baseline="0" dirty="0">
                        <a:solidFill>
                          <a:schemeClr val="dk1"/>
                        </a:solidFill>
                        <a:effectLst/>
                        <a:latin typeface="+mn-lt"/>
                        <a:ea typeface="+mn-ea"/>
                        <a:cs typeface="+mn-cs"/>
                      </a:endParaRPr>
                    </a:p>
                    <a:p>
                      <a:pPr algn="just"/>
                      <a:endParaRPr lang="pt-BR" sz="500" b="0" i="0" u="none" strike="noStrike" kern="1200" baseline="0" dirty="0">
                        <a:solidFill>
                          <a:schemeClr val="dk1"/>
                        </a:solidFill>
                        <a:effectLst/>
                        <a:latin typeface="+mn-lt"/>
                        <a:ea typeface="+mn-ea"/>
                        <a:cs typeface="+mn-cs"/>
                      </a:endParaRPr>
                    </a:p>
                  </a:txBody>
                  <a:tcPr>
                    <a:lnL w="12700" cap="flat" cmpd="sng" algn="ctr">
                      <a:solidFill>
                        <a:srgbClr val="B9D137"/>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4916085"/>
                  </a:ext>
                </a:extLst>
              </a:tr>
            </a:tbl>
          </a:graphicData>
        </a:graphic>
      </p:graphicFrame>
    </p:spTree>
    <p:extLst>
      <p:ext uri="{BB962C8B-B14F-4D97-AF65-F5344CB8AC3E}">
        <p14:creationId xmlns:p14="http://schemas.microsoft.com/office/powerpoint/2010/main" val="4018128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FBFCFED-9854-28D3-7C70-19624889FF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6632" y="5835497"/>
            <a:ext cx="490509" cy="429196"/>
          </a:xfrm>
          <a:prstGeom prst="rect">
            <a:avLst/>
          </a:prstGeom>
        </p:spPr>
      </p:pic>
      <p:sp>
        <p:nvSpPr>
          <p:cNvPr id="2" name="Placeholder Title Text">
            <a:extLst>
              <a:ext uri="{FF2B5EF4-FFF2-40B4-BE49-F238E27FC236}">
                <a16:creationId xmlns:a16="http://schemas.microsoft.com/office/drawing/2014/main" id="{9E1DB08A-8757-B25D-472F-A293D0E97051}"/>
              </a:ext>
            </a:extLst>
          </p:cNvPr>
          <p:cNvSpPr txBox="1"/>
          <p:nvPr/>
        </p:nvSpPr>
        <p:spPr>
          <a:xfrm>
            <a:off x="635726" y="143999"/>
            <a:ext cx="11329903" cy="54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ATUALIZAÇÃO DO ESTATUTO SOCIAL DO SICOOB CREDIVASS</a:t>
            </a:r>
          </a:p>
        </p:txBody>
      </p:sp>
      <p:graphicFrame>
        <p:nvGraphicFramePr>
          <p:cNvPr id="3" name="Tabela 5">
            <a:extLst>
              <a:ext uri="{FF2B5EF4-FFF2-40B4-BE49-F238E27FC236}">
                <a16:creationId xmlns:a16="http://schemas.microsoft.com/office/drawing/2014/main" id="{0FF1FABE-2DF2-E24D-A3DE-5F5581A7CDF8}"/>
              </a:ext>
            </a:extLst>
          </p:cNvPr>
          <p:cNvGraphicFramePr>
            <a:graphicFrameLocks noGrp="1"/>
          </p:cNvGraphicFramePr>
          <p:nvPr>
            <p:extLst>
              <p:ext uri="{D42A27DB-BD31-4B8C-83A1-F6EECF244321}">
                <p14:modId xmlns:p14="http://schemas.microsoft.com/office/powerpoint/2010/main" val="1456604558"/>
              </p:ext>
            </p:extLst>
          </p:nvPr>
        </p:nvGraphicFramePr>
        <p:xfrm>
          <a:off x="99083" y="696616"/>
          <a:ext cx="12027814" cy="6065520"/>
        </p:xfrm>
        <a:graphic>
          <a:graphicData uri="http://schemas.openxmlformats.org/drawingml/2006/table">
            <a:tbl>
              <a:tblPr firstRow="1" bandRow="1">
                <a:tableStyleId>{7DF18680-E054-41AD-8BC1-D1AEF772440D}</a:tableStyleId>
              </a:tblPr>
              <a:tblGrid>
                <a:gridCol w="6016875">
                  <a:extLst>
                    <a:ext uri="{9D8B030D-6E8A-4147-A177-3AD203B41FA5}">
                      <a16:colId xmlns:a16="http://schemas.microsoft.com/office/drawing/2014/main" val="422455718"/>
                    </a:ext>
                  </a:extLst>
                </a:gridCol>
                <a:gridCol w="6010939">
                  <a:extLst>
                    <a:ext uri="{9D8B030D-6E8A-4147-A177-3AD203B41FA5}">
                      <a16:colId xmlns:a16="http://schemas.microsoft.com/office/drawing/2014/main" val="2055803268"/>
                    </a:ext>
                  </a:extLst>
                </a:gridCol>
              </a:tblGrid>
              <a:tr h="342375">
                <a:tc>
                  <a:txBody>
                    <a:bodyPr/>
                    <a:lstStyle/>
                    <a:p>
                      <a:pPr algn="ctr"/>
                      <a:r>
                        <a:rPr lang="pt-BR" sz="1800" dirty="0">
                          <a:solidFill>
                            <a:schemeClr val="bg1"/>
                          </a:solidFill>
                          <a:latin typeface="+mn-lt"/>
                        </a:rPr>
                        <a:t>REDAÇÃO EM VIGOR</a:t>
                      </a:r>
                    </a:p>
                  </a:txBody>
                  <a:tcPr>
                    <a:lnB w="38100" cmpd="sng">
                      <a:noFill/>
                    </a:lnB>
                    <a:solidFill>
                      <a:srgbClr val="00A091"/>
                    </a:solidFill>
                  </a:tcPr>
                </a:tc>
                <a:tc>
                  <a:txBody>
                    <a:bodyPr/>
                    <a:lstStyle/>
                    <a:p>
                      <a:pPr algn="ctr"/>
                      <a:r>
                        <a:rPr lang="pt-BR" sz="1800" dirty="0">
                          <a:solidFill>
                            <a:schemeClr val="bg1"/>
                          </a:solidFill>
                          <a:latin typeface="+mn-lt"/>
                        </a:rPr>
                        <a:t>REDAÇÃO NOVA</a:t>
                      </a:r>
                    </a:p>
                  </a:txBody>
                  <a:tcPr>
                    <a:lnB w="38100" cmpd="sng">
                      <a:noFill/>
                    </a:lnB>
                    <a:solidFill>
                      <a:srgbClr val="00A091"/>
                    </a:solidFill>
                  </a:tcPr>
                </a:tc>
                <a:extLst>
                  <a:ext uri="{0D108BD9-81ED-4DB2-BD59-A6C34878D82A}">
                    <a16:rowId xmlns:a16="http://schemas.microsoft.com/office/drawing/2014/main" val="2736097456"/>
                  </a:ext>
                </a:extLst>
              </a:tr>
              <a:tr h="5004267">
                <a:tc>
                  <a:txBody>
                    <a:bodyPr/>
                    <a:lstStyle/>
                    <a:p>
                      <a:pPr algn="ctr"/>
                      <a:endParaRPr lang="pt-PT" sz="800" b="1" kern="1200" dirty="0">
                        <a:solidFill>
                          <a:schemeClr val="dk1"/>
                        </a:solidFill>
                        <a:effectLst/>
                        <a:latin typeface="+mn-lt"/>
                        <a:ea typeface="+mn-ea"/>
                        <a:cs typeface="+mn-cs"/>
                      </a:endParaRPr>
                    </a:p>
                    <a:p>
                      <a:pPr algn="just"/>
                      <a:r>
                        <a:rPr lang="pt-PT" sz="1800" b="1" kern="1200" dirty="0">
                          <a:solidFill>
                            <a:schemeClr val="dk1"/>
                          </a:solidFill>
                          <a:effectLst/>
                          <a:latin typeface="+mn-lt"/>
                          <a:ea typeface="+mn-ea"/>
                          <a:cs typeface="+mn-cs"/>
                        </a:rPr>
                        <a:t>Art. 43.</a:t>
                      </a:r>
                      <a:r>
                        <a:rPr lang="pt-BR" sz="1800" b="1" kern="1200" dirty="0">
                          <a:solidFill>
                            <a:schemeClr val="dk1"/>
                          </a:solidFill>
                          <a:effectLst/>
                          <a:latin typeface="+mn-lt"/>
                          <a:ea typeface="+mn-ea"/>
                          <a:cs typeface="+mn-cs"/>
                        </a:rPr>
                        <a:t> (...)</a:t>
                      </a:r>
                      <a:r>
                        <a:rPr lang="pt-BR" sz="1800" kern="1200" dirty="0">
                          <a:solidFill>
                            <a:schemeClr val="dk1"/>
                          </a:solidFill>
                          <a:effectLst/>
                          <a:latin typeface="+mn-lt"/>
                          <a:ea typeface="+mn-ea"/>
                          <a:cs typeface="+mn-cs"/>
                        </a:rPr>
                        <a:t> </a:t>
                      </a:r>
                    </a:p>
                    <a:p>
                      <a:pPr algn="just"/>
                      <a:endParaRPr lang="pt-BR" sz="1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III. </a:t>
                      </a:r>
                      <a:r>
                        <a:rPr lang="pt-BR" sz="1800" b="0" i="1" u="none" strike="noStrike" kern="1200" baseline="0" dirty="0">
                          <a:solidFill>
                            <a:schemeClr val="dk1"/>
                          </a:solidFill>
                          <a:latin typeface="+mn-lt"/>
                          <a:ea typeface="+mn-ea"/>
                          <a:cs typeface="+mn-cs"/>
                        </a:rPr>
                        <a:t>constituem, entre outras, hipóteses de vacância automática do cargo de conselheiro de administração: </a:t>
                      </a:r>
                      <a:r>
                        <a:rPr lang="pt-BR" sz="1800" b="0" i="0" u="none" strike="noStrike" kern="1200" baseline="0" dirty="0">
                          <a:solidFill>
                            <a:schemeClr val="dk1"/>
                          </a:solidFill>
                          <a:latin typeface="+mn-lt"/>
                          <a:ea typeface="+mn-ea"/>
                          <a:cs typeface="+mn-cs"/>
                        </a:rPr>
                        <a:t>	</a:t>
                      </a: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1" kern="1200" dirty="0">
                          <a:solidFill>
                            <a:schemeClr val="dk1"/>
                          </a:solidFill>
                          <a:effectLst/>
                          <a:latin typeface="+mn-lt"/>
                          <a:ea typeface="+mn-ea"/>
                          <a:cs typeface="+mn-cs"/>
                        </a:rPr>
                        <a:t>§1º. </a:t>
                      </a:r>
                      <a:r>
                        <a:rPr lang="pt-BR" sz="1800" kern="1200" dirty="0">
                          <a:solidFill>
                            <a:schemeClr val="dk1"/>
                          </a:solidFill>
                          <a:effectLst/>
                          <a:latin typeface="+mn-lt"/>
                          <a:ea typeface="+mn-ea"/>
                          <a:cs typeface="+mn-cs"/>
                        </a:rPr>
                        <a:t>Para que não haja vacância automática do cargo eletivo no caso de não comparecimento a reuniões, as justificativas para as ausências deverão ser formalizadas e registradas em ata. </a:t>
                      </a: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txBody>
                  <a:tcPr>
                    <a:lnL w="12700" cmpd="sng">
                      <a:noFill/>
                    </a:lnL>
                    <a:lnR w="12700" cap="flat" cmpd="sng" algn="ctr">
                      <a:solidFill>
                        <a:srgbClr val="B9D137"/>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just"/>
                      <a:endParaRPr lang="pt-BR" sz="800" b="0" i="0" u="none" strike="noStrike" kern="1200" baseline="0" dirty="0">
                        <a:solidFill>
                          <a:schemeClr val="dk1"/>
                        </a:solidFill>
                        <a:latin typeface="+mn-lt"/>
                        <a:ea typeface="+mn-ea"/>
                        <a:cs typeface="+mn-cs"/>
                      </a:endParaRPr>
                    </a:p>
                    <a:p>
                      <a:pPr algn="just"/>
                      <a:r>
                        <a:rPr lang="pt-PT" sz="1800" b="1" kern="1200" dirty="0">
                          <a:solidFill>
                            <a:schemeClr val="dk1"/>
                          </a:solidFill>
                          <a:effectLst/>
                          <a:latin typeface="+mn-lt"/>
                          <a:ea typeface="+mn-ea"/>
                          <a:cs typeface="+mn-cs"/>
                        </a:rPr>
                        <a:t>Art. 43.</a:t>
                      </a:r>
                      <a:r>
                        <a:rPr lang="pt-BR" sz="1800" b="1" kern="1200" dirty="0">
                          <a:solidFill>
                            <a:schemeClr val="dk1"/>
                          </a:solidFill>
                          <a:effectLst/>
                          <a:latin typeface="+mn-lt"/>
                          <a:ea typeface="+mn-ea"/>
                          <a:cs typeface="+mn-cs"/>
                        </a:rPr>
                        <a:t> (...)</a:t>
                      </a:r>
                      <a:r>
                        <a:rPr lang="pt-BR" sz="1800" kern="1200" dirty="0">
                          <a:solidFill>
                            <a:schemeClr val="dk1"/>
                          </a:solidFill>
                          <a:effectLst/>
                          <a:latin typeface="+mn-lt"/>
                          <a:ea typeface="+mn-ea"/>
                          <a:cs typeface="+mn-cs"/>
                        </a:rPr>
                        <a:t> </a:t>
                      </a:r>
                    </a:p>
                    <a:p>
                      <a:pPr algn="just"/>
                      <a:endParaRPr lang="pt-BR" sz="1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III. </a:t>
                      </a:r>
                      <a:r>
                        <a:rPr lang="pt-BR" sz="1800" b="0" i="1" u="none" strike="noStrike" kern="1200" baseline="0" dirty="0">
                          <a:solidFill>
                            <a:schemeClr val="dk1"/>
                          </a:solidFill>
                          <a:latin typeface="+mn-lt"/>
                          <a:ea typeface="+mn-ea"/>
                          <a:cs typeface="+mn-cs"/>
                        </a:rPr>
                        <a:t>constituem, entre outras, hipóteses de vacância automática do cargo de conselheiro de administração: </a:t>
                      </a:r>
                      <a:r>
                        <a:rPr lang="pt-BR" sz="1800" b="0" i="0" u="none" strike="noStrike" kern="1200" baseline="0" dirty="0">
                          <a:solidFill>
                            <a:schemeClr val="dk1"/>
                          </a:solidFill>
                          <a:latin typeface="+mn-lt"/>
                          <a:ea typeface="+mn-ea"/>
                          <a:cs typeface="+mn-cs"/>
                        </a:rPr>
                        <a:t>	</a:t>
                      </a:r>
                    </a:p>
                    <a:p>
                      <a:pPr algn="just"/>
                      <a:endParaRPr lang="pt-BR" sz="1800" kern="120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1" kern="1200" dirty="0">
                          <a:solidFill>
                            <a:schemeClr val="dk1"/>
                          </a:solidFill>
                          <a:effectLst/>
                          <a:highlight>
                            <a:srgbClr val="FFFF00"/>
                          </a:highlight>
                          <a:latin typeface="+mn-lt"/>
                          <a:ea typeface="+mn-ea"/>
                          <a:cs typeface="+mn-cs"/>
                        </a:rPr>
                        <a:t>h) </a:t>
                      </a:r>
                      <a:r>
                        <a:rPr lang="pt-BR" sz="1800" kern="1200" dirty="0">
                          <a:solidFill>
                            <a:schemeClr val="dk1"/>
                          </a:solidFill>
                          <a:effectLst/>
                          <a:highlight>
                            <a:srgbClr val="FFFF00"/>
                          </a:highlight>
                          <a:latin typeface="+mn-lt"/>
                          <a:ea typeface="+mn-ea"/>
                          <a:cs typeface="+mn-cs"/>
                        </a:rPr>
                        <a:t>não solução, no prazo improrrogável de 180 (cento e oitenta) dias, contados da comunicação do Sicoob Central Crediminas, de eventuais pendências de caráter definitivo em seu nome, pendências estas envolvendo protesto de títulos, cobranças judiciais, emissão de cheques sem fundos, inadimplemento de obrigações e outras ocorrências ou circunstâncias análogas pelo envolvido.</a:t>
                      </a:r>
                    </a:p>
                    <a:p>
                      <a:pPr algn="just"/>
                      <a:endParaRPr lang="pt-BR" sz="1800" b="0" i="0" u="none" strike="noStrike" kern="1200" baseline="0" dirty="0">
                        <a:solidFill>
                          <a:schemeClr val="dk1"/>
                        </a:solidFill>
                        <a:latin typeface="+mn-lt"/>
                        <a:ea typeface="+mn-ea"/>
                        <a:cs typeface="+mn-cs"/>
                      </a:endParaRPr>
                    </a:p>
                    <a:p>
                      <a:pPr algn="just"/>
                      <a:endParaRPr lang="pt-BR" sz="500" b="0" i="0" u="none" strike="noStrike" kern="1200" baseline="0" dirty="0">
                        <a:solidFill>
                          <a:schemeClr val="dk1"/>
                        </a:solidFill>
                        <a:effectLst/>
                        <a:latin typeface="+mn-lt"/>
                        <a:ea typeface="+mn-ea"/>
                        <a:cs typeface="+mn-cs"/>
                      </a:endParaRPr>
                    </a:p>
                    <a:p>
                      <a:pPr algn="just"/>
                      <a:endParaRPr lang="pt-BR" sz="500" b="0" i="0" u="none" strike="noStrike" kern="1200" baseline="0" dirty="0">
                        <a:solidFill>
                          <a:schemeClr val="dk1"/>
                        </a:solidFill>
                        <a:effectLst/>
                        <a:latin typeface="+mn-lt"/>
                        <a:ea typeface="+mn-ea"/>
                        <a:cs typeface="+mn-cs"/>
                      </a:endParaRPr>
                    </a:p>
                    <a:p>
                      <a:pPr algn="just"/>
                      <a:endParaRPr lang="pt-BR" sz="500" b="0" i="0" u="none" strike="noStrike" kern="1200" baseline="0" dirty="0">
                        <a:solidFill>
                          <a:schemeClr val="dk1"/>
                        </a:solidFill>
                        <a:effectLst/>
                        <a:latin typeface="+mn-lt"/>
                        <a:ea typeface="+mn-ea"/>
                        <a:cs typeface="+mn-cs"/>
                      </a:endParaRPr>
                    </a:p>
                    <a:p>
                      <a:pPr algn="just"/>
                      <a:endParaRPr lang="pt-BR" sz="500" b="0" i="0" u="none" strike="noStrike" kern="1200" baseline="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1" kern="1200" dirty="0">
                          <a:solidFill>
                            <a:schemeClr val="dk1"/>
                          </a:solidFill>
                          <a:effectLst/>
                          <a:latin typeface="+mn-lt"/>
                          <a:ea typeface="+mn-ea"/>
                          <a:cs typeface="+mn-cs"/>
                        </a:rPr>
                        <a:t>§1º. </a:t>
                      </a:r>
                      <a:r>
                        <a:rPr lang="pt-BR" sz="1800" kern="1200" dirty="0">
                          <a:solidFill>
                            <a:schemeClr val="dk1"/>
                          </a:solidFill>
                          <a:effectLst/>
                          <a:latin typeface="+mn-lt"/>
                          <a:ea typeface="+mn-ea"/>
                          <a:cs typeface="+mn-cs"/>
                        </a:rPr>
                        <a:t>Para que não haja vacância automática do cargo eletivo no caso de não comparecimento a reuniões, as justificativas para as ausências deverão ser formalizadas e registradas em ata. </a:t>
                      </a:r>
                    </a:p>
                    <a:p>
                      <a:pPr algn="just"/>
                      <a:endParaRPr lang="pt-BR" sz="500" b="0" i="0" u="none" strike="noStrike" kern="1200" baseline="0" dirty="0">
                        <a:solidFill>
                          <a:schemeClr val="dk1"/>
                        </a:solidFill>
                        <a:effectLst/>
                        <a:latin typeface="+mn-lt"/>
                        <a:ea typeface="+mn-ea"/>
                        <a:cs typeface="+mn-cs"/>
                      </a:endParaRPr>
                    </a:p>
                  </a:txBody>
                  <a:tcPr>
                    <a:lnL w="12700" cap="flat" cmpd="sng" algn="ctr">
                      <a:solidFill>
                        <a:srgbClr val="B9D137"/>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4916085"/>
                  </a:ext>
                </a:extLst>
              </a:tr>
            </a:tbl>
          </a:graphicData>
        </a:graphic>
      </p:graphicFrame>
    </p:spTree>
    <p:extLst>
      <p:ext uri="{BB962C8B-B14F-4D97-AF65-F5344CB8AC3E}">
        <p14:creationId xmlns:p14="http://schemas.microsoft.com/office/powerpoint/2010/main" val="341248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FBFCFED-9854-28D3-7C70-19624889FF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06632" y="5835497"/>
            <a:ext cx="490509" cy="429196"/>
          </a:xfrm>
          <a:prstGeom prst="rect">
            <a:avLst/>
          </a:prstGeom>
        </p:spPr>
      </p:pic>
      <p:sp>
        <p:nvSpPr>
          <p:cNvPr id="2" name="Placeholder Title Text">
            <a:extLst>
              <a:ext uri="{FF2B5EF4-FFF2-40B4-BE49-F238E27FC236}">
                <a16:creationId xmlns:a16="http://schemas.microsoft.com/office/drawing/2014/main" id="{9E1DB08A-8757-B25D-472F-A293D0E97051}"/>
              </a:ext>
            </a:extLst>
          </p:cNvPr>
          <p:cNvSpPr txBox="1"/>
          <p:nvPr/>
        </p:nvSpPr>
        <p:spPr>
          <a:xfrm>
            <a:off x="635726" y="143999"/>
            <a:ext cx="11329903"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ATUALIZAÇÃO DO ESTATUTO SOCIAL DO SICOOB CREDIVASS</a:t>
            </a:r>
          </a:p>
        </p:txBody>
      </p:sp>
      <p:graphicFrame>
        <p:nvGraphicFramePr>
          <p:cNvPr id="3" name="Tabela 5">
            <a:extLst>
              <a:ext uri="{FF2B5EF4-FFF2-40B4-BE49-F238E27FC236}">
                <a16:creationId xmlns:a16="http://schemas.microsoft.com/office/drawing/2014/main" id="{0FF1FABE-2DF2-E24D-A3DE-5F5581A7CDF8}"/>
              </a:ext>
            </a:extLst>
          </p:cNvPr>
          <p:cNvGraphicFramePr>
            <a:graphicFrameLocks noGrp="1"/>
          </p:cNvGraphicFramePr>
          <p:nvPr/>
        </p:nvGraphicFramePr>
        <p:xfrm>
          <a:off x="99083" y="687738"/>
          <a:ext cx="11993833" cy="5791200"/>
        </p:xfrm>
        <a:graphic>
          <a:graphicData uri="http://schemas.openxmlformats.org/drawingml/2006/table">
            <a:tbl>
              <a:tblPr firstRow="1" bandRow="1">
                <a:tableStyleId>{7DF18680-E054-41AD-8BC1-D1AEF772440D}</a:tableStyleId>
              </a:tblPr>
              <a:tblGrid>
                <a:gridCol w="6008754">
                  <a:extLst>
                    <a:ext uri="{9D8B030D-6E8A-4147-A177-3AD203B41FA5}">
                      <a16:colId xmlns:a16="http://schemas.microsoft.com/office/drawing/2014/main" val="422455718"/>
                    </a:ext>
                  </a:extLst>
                </a:gridCol>
                <a:gridCol w="5985079">
                  <a:extLst>
                    <a:ext uri="{9D8B030D-6E8A-4147-A177-3AD203B41FA5}">
                      <a16:colId xmlns:a16="http://schemas.microsoft.com/office/drawing/2014/main" val="2055803268"/>
                    </a:ext>
                  </a:extLst>
                </a:gridCol>
              </a:tblGrid>
              <a:tr h="342375">
                <a:tc>
                  <a:txBody>
                    <a:bodyPr/>
                    <a:lstStyle/>
                    <a:p>
                      <a:pPr algn="ctr"/>
                      <a:r>
                        <a:rPr lang="pt-BR" sz="1800" dirty="0">
                          <a:solidFill>
                            <a:schemeClr val="bg1"/>
                          </a:solidFill>
                          <a:latin typeface="+mn-lt"/>
                        </a:rPr>
                        <a:t>REDAÇÃO EM VIGOR</a:t>
                      </a:r>
                    </a:p>
                  </a:txBody>
                  <a:tcPr>
                    <a:lnB w="38100" cmpd="sng">
                      <a:noFill/>
                    </a:lnB>
                    <a:solidFill>
                      <a:srgbClr val="00A091"/>
                    </a:solidFill>
                  </a:tcPr>
                </a:tc>
                <a:tc>
                  <a:txBody>
                    <a:bodyPr/>
                    <a:lstStyle/>
                    <a:p>
                      <a:pPr algn="ctr"/>
                      <a:r>
                        <a:rPr lang="pt-BR" sz="1800" dirty="0">
                          <a:solidFill>
                            <a:schemeClr val="bg1"/>
                          </a:solidFill>
                          <a:latin typeface="+mn-lt"/>
                        </a:rPr>
                        <a:t>REDAÇÃO NOVA</a:t>
                      </a:r>
                    </a:p>
                  </a:txBody>
                  <a:tcPr>
                    <a:lnB w="38100" cmpd="sng">
                      <a:noFill/>
                    </a:lnB>
                    <a:solidFill>
                      <a:srgbClr val="00A091"/>
                    </a:solidFill>
                  </a:tcPr>
                </a:tc>
                <a:extLst>
                  <a:ext uri="{0D108BD9-81ED-4DB2-BD59-A6C34878D82A}">
                    <a16:rowId xmlns:a16="http://schemas.microsoft.com/office/drawing/2014/main" val="2736097456"/>
                  </a:ext>
                </a:extLst>
              </a:tr>
              <a:tr h="5004267">
                <a:tc>
                  <a:txBody>
                    <a:bodyPr/>
                    <a:lstStyle/>
                    <a:p>
                      <a:pPr algn="ctr"/>
                      <a:endParaRPr lang="pt-PT" sz="800" b="1" kern="1200" dirty="0">
                        <a:solidFill>
                          <a:schemeClr val="dk1"/>
                        </a:solidFill>
                        <a:effectLst/>
                        <a:latin typeface="+mn-lt"/>
                        <a:ea typeface="+mn-ea"/>
                        <a:cs typeface="+mn-cs"/>
                      </a:endParaRPr>
                    </a:p>
                    <a:p>
                      <a:pPr algn="just"/>
                      <a:r>
                        <a:rPr lang="pt-PT" sz="1800" b="1" kern="1200" dirty="0">
                          <a:solidFill>
                            <a:schemeClr val="dk1"/>
                          </a:solidFill>
                          <a:effectLst/>
                          <a:latin typeface="+mn-lt"/>
                          <a:ea typeface="+mn-ea"/>
                          <a:cs typeface="+mn-cs"/>
                        </a:rPr>
                        <a:t>Art. 43.</a:t>
                      </a:r>
                      <a:r>
                        <a:rPr lang="pt-BR" sz="1800" b="1" kern="1200" dirty="0">
                          <a:solidFill>
                            <a:schemeClr val="dk1"/>
                          </a:solidFill>
                          <a:effectLst/>
                          <a:latin typeface="+mn-lt"/>
                          <a:ea typeface="+mn-ea"/>
                          <a:cs typeface="+mn-cs"/>
                        </a:rPr>
                        <a:t> (...)</a:t>
                      </a:r>
                      <a:r>
                        <a:rPr lang="pt-BR" sz="1800" kern="1200" dirty="0">
                          <a:solidFill>
                            <a:schemeClr val="dk1"/>
                          </a:solidFill>
                          <a:effectLst/>
                          <a:latin typeface="+mn-lt"/>
                          <a:ea typeface="+mn-ea"/>
                          <a:cs typeface="+mn-cs"/>
                        </a:rPr>
                        <a:t> </a:t>
                      </a:r>
                    </a:p>
                    <a:p>
                      <a:pPr algn="just"/>
                      <a:endParaRPr lang="pt-BR" sz="1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 2º. </a:t>
                      </a:r>
                      <a:r>
                        <a:rPr lang="pt-BR" sz="1800" kern="1200" dirty="0">
                          <a:solidFill>
                            <a:schemeClr val="dk1"/>
                          </a:solidFill>
                          <a:effectLst/>
                          <a:latin typeface="+mn-lt"/>
                          <a:ea typeface="+mn-ea"/>
                          <a:cs typeface="+mn-cs"/>
                        </a:rPr>
                        <a:t>Ficando vagos, por qualquer tempo, metade ou mais dos cargos do Conselho de Administração, deverá ser convocada, no prazo de 30 (trinta) dias contados da ocorrência, Assembleia Geral para o preenchimento dos cargos vagos. </a:t>
                      </a:r>
                    </a:p>
                    <a:p>
                      <a:pPr algn="just"/>
                      <a:r>
                        <a:rPr lang="pt-BR" sz="1800" kern="1200" dirty="0">
                          <a:solidFill>
                            <a:schemeClr val="dk1"/>
                          </a:solidFill>
                          <a:effectLst/>
                          <a:latin typeface="+mn-lt"/>
                          <a:ea typeface="+mn-ea"/>
                          <a:cs typeface="+mn-cs"/>
                        </a:rPr>
                        <a:t> </a:t>
                      </a:r>
                    </a:p>
                    <a:p>
                      <a:pPr algn="just"/>
                      <a:r>
                        <a:rPr lang="pt-BR" sz="1800" b="1" kern="1200" dirty="0">
                          <a:solidFill>
                            <a:schemeClr val="dk1"/>
                          </a:solidFill>
                          <a:effectLst/>
                          <a:latin typeface="+mn-lt"/>
                          <a:ea typeface="+mn-ea"/>
                          <a:cs typeface="+mn-cs"/>
                        </a:rPr>
                        <a:t>§ 3º. </a:t>
                      </a:r>
                      <a:r>
                        <a:rPr lang="pt-BR" sz="1800" kern="1200" dirty="0">
                          <a:solidFill>
                            <a:schemeClr val="dk1"/>
                          </a:solidFill>
                          <a:effectLst/>
                          <a:latin typeface="+mn-lt"/>
                          <a:ea typeface="+mn-ea"/>
                          <a:cs typeface="+mn-cs"/>
                        </a:rPr>
                        <a:t>Nos termos do parágrafo anterior, até que sejam preenchidos os cargos vagos, o quórum para instalação das reuniões será metade mais um dos membros em exercício.</a:t>
                      </a:r>
                    </a:p>
                    <a:p>
                      <a:pPr algn="just"/>
                      <a:r>
                        <a:rPr lang="pt-BR" sz="1800" kern="1200" dirty="0">
                          <a:solidFill>
                            <a:schemeClr val="dk1"/>
                          </a:solidFill>
                          <a:effectLst/>
                          <a:latin typeface="+mn-lt"/>
                          <a:ea typeface="+mn-ea"/>
                          <a:cs typeface="+mn-cs"/>
                        </a:rPr>
                        <a:t> </a:t>
                      </a:r>
                    </a:p>
                    <a:p>
                      <a:pPr algn="just"/>
                      <a:r>
                        <a:rPr lang="pt-BR" sz="1800" b="1" kern="1200" dirty="0">
                          <a:solidFill>
                            <a:schemeClr val="dk1"/>
                          </a:solidFill>
                          <a:effectLst/>
                          <a:latin typeface="+mn-lt"/>
                          <a:ea typeface="+mn-ea"/>
                          <a:cs typeface="+mn-cs"/>
                        </a:rPr>
                        <a:t>§ 4º. </a:t>
                      </a:r>
                      <a:r>
                        <a:rPr lang="pt-BR" sz="1800" kern="1200" dirty="0">
                          <a:solidFill>
                            <a:schemeClr val="dk1"/>
                          </a:solidFill>
                          <a:effectLst/>
                          <a:latin typeface="+mn-lt"/>
                          <a:ea typeface="+mn-ea"/>
                          <a:cs typeface="+mn-cs"/>
                        </a:rPr>
                        <a:t>Os substituídos exercerão os cargos somente até o final do mandato dos substituídos.</a:t>
                      </a:r>
                    </a:p>
                    <a:p>
                      <a:pPr algn="just"/>
                      <a:r>
                        <a:rPr lang="pt-BR" sz="1800" kern="1200" dirty="0">
                          <a:solidFill>
                            <a:schemeClr val="dk1"/>
                          </a:solidFill>
                          <a:effectLst/>
                          <a:latin typeface="+mn-lt"/>
                          <a:ea typeface="+mn-ea"/>
                          <a:cs typeface="+mn-cs"/>
                        </a:rPr>
                        <a:t> </a:t>
                      </a:r>
                    </a:p>
                    <a:p>
                      <a:pPr algn="just"/>
                      <a:r>
                        <a:rPr lang="pt-BR" sz="1800" b="1" kern="1200" dirty="0">
                          <a:solidFill>
                            <a:schemeClr val="dk1"/>
                          </a:solidFill>
                          <a:effectLst/>
                          <a:latin typeface="+mn-lt"/>
                          <a:ea typeface="+mn-ea"/>
                          <a:cs typeface="+mn-cs"/>
                        </a:rPr>
                        <a:t>§5º. </a:t>
                      </a:r>
                      <a:r>
                        <a:rPr lang="pt-BR" sz="1800" kern="1200" dirty="0">
                          <a:solidFill>
                            <a:schemeClr val="dk1"/>
                          </a:solidFill>
                          <a:effectLst/>
                          <a:latin typeface="+mn-lt"/>
                          <a:ea typeface="+mn-ea"/>
                          <a:cs typeface="+mn-cs"/>
                        </a:rPr>
                        <a:t>Ao conselheiro que se ausentar da reunião por motivo de doença será garantida a sua remuneração, mediante apresentação de atestado médico.</a:t>
                      </a: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txBody>
                  <a:tcPr>
                    <a:lnL w="12700" cmpd="sng">
                      <a:noFill/>
                    </a:lnL>
                    <a:lnR w="12700" cap="flat" cmpd="sng" algn="ctr">
                      <a:solidFill>
                        <a:srgbClr val="B9D137"/>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just"/>
                      <a:endParaRPr lang="pt-BR" sz="800" b="0" i="0" u="none" strike="noStrike" kern="1200" baseline="0" dirty="0">
                        <a:solidFill>
                          <a:schemeClr val="dk1"/>
                        </a:solidFill>
                        <a:latin typeface="+mn-lt"/>
                        <a:ea typeface="+mn-ea"/>
                        <a:cs typeface="+mn-cs"/>
                      </a:endParaRPr>
                    </a:p>
                    <a:p>
                      <a:pPr algn="just"/>
                      <a:r>
                        <a:rPr lang="pt-PT" sz="1800" b="1" kern="1200" dirty="0">
                          <a:solidFill>
                            <a:schemeClr val="dk1"/>
                          </a:solidFill>
                          <a:effectLst/>
                          <a:latin typeface="+mn-lt"/>
                          <a:ea typeface="+mn-ea"/>
                          <a:cs typeface="+mn-cs"/>
                        </a:rPr>
                        <a:t>Art. 43.</a:t>
                      </a:r>
                      <a:r>
                        <a:rPr lang="pt-BR" sz="1800" b="1" kern="1200" dirty="0">
                          <a:solidFill>
                            <a:schemeClr val="dk1"/>
                          </a:solidFill>
                          <a:effectLst/>
                          <a:latin typeface="+mn-lt"/>
                          <a:ea typeface="+mn-ea"/>
                          <a:cs typeface="+mn-cs"/>
                        </a:rPr>
                        <a:t> (...)</a:t>
                      </a:r>
                      <a:r>
                        <a:rPr lang="pt-BR" sz="1800" kern="1200" dirty="0">
                          <a:solidFill>
                            <a:schemeClr val="dk1"/>
                          </a:solidFill>
                          <a:effectLst/>
                          <a:latin typeface="+mn-lt"/>
                          <a:ea typeface="+mn-ea"/>
                          <a:cs typeface="+mn-cs"/>
                        </a:rPr>
                        <a:t> </a:t>
                      </a:r>
                    </a:p>
                    <a:p>
                      <a:pPr algn="just"/>
                      <a:endParaRPr lang="pt-BR" sz="1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 2º. </a:t>
                      </a:r>
                      <a:r>
                        <a:rPr lang="pt-BR" sz="1800" kern="1200" dirty="0">
                          <a:solidFill>
                            <a:schemeClr val="dk1"/>
                          </a:solidFill>
                          <a:effectLst/>
                          <a:latin typeface="+mn-lt"/>
                          <a:ea typeface="+mn-ea"/>
                          <a:cs typeface="+mn-cs"/>
                        </a:rPr>
                        <a:t>Ficando vagos, por qualquer tempo, metade ou mais dos cargos do Conselho de Administração, deverá ser convocada, no prazo de 30 (trinta) dias contados da ocorrência, Assembleia Geral para o preenchimento dos cargos vagos. </a:t>
                      </a:r>
                    </a:p>
                    <a:p>
                      <a:pPr algn="just"/>
                      <a:r>
                        <a:rPr lang="pt-BR" sz="1800" kern="1200" dirty="0">
                          <a:solidFill>
                            <a:schemeClr val="dk1"/>
                          </a:solidFill>
                          <a:effectLst/>
                          <a:latin typeface="+mn-lt"/>
                          <a:ea typeface="+mn-ea"/>
                          <a:cs typeface="+mn-cs"/>
                        </a:rPr>
                        <a:t> </a:t>
                      </a:r>
                    </a:p>
                    <a:p>
                      <a:pPr algn="just"/>
                      <a:r>
                        <a:rPr lang="pt-BR" sz="1800" b="1" kern="1200" dirty="0">
                          <a:solidFill>
                            <a:schemeClr val="dk1"/>
                          </a:solidFill>
                          <a:effectLst/>
                          <a:latin typeface="+mn-lt"/>
                          <a:ea typeface="+mn-ea"/>
                          <a:cs typeface="+mn-cs"/>
                        </a:rPr>
                        <a:t>§ 3º. </a:t>
                      </a:r>
                      <a:r>
                        <a:rPr lang="pt-BR" sz="1800" kern="1200" dirty="0">
                          <a:solidFill>
                            <a:schemeClr val="dk1"/>
                          </a:solidFill>
                          <a:effectLst/>
                          <a:latin typeface="+mn-lt"/>
                          <a:ea typeface="+mn-ea"/>
                          <a:cs typeface="+mn-cs"/>
                        </a:rPr>
                        <a:t>Nos termos do parágrafo anterior, até que sejam preenchidos os cargos vagos, o quórum para instalação das reuniões será metade mais um dos membros em exercício.</a:t>
                      </a:r>
                    </a:p>
                    <a:p>
                      <a:pPr algn="just"/>
                      <a:r>
                        <a:rPr lang="pt-BR" sz="1800" kern="1200" dirty="0">
                          <a:solidFill>
                            <a:schemeClr val="dk1"/>
                          </a:solidFill>
                          <a:effectLst/>
                          <a:latin typeface="+mn-lt"/>
                          <a:ea typeface="+mn-ea"/>
                          <a:cs typeface="+mn-cs"/>
                        </a:rPr>
                        <a:t> </a:t>
                      </a:r>
                    </a:p>
                    <a:p>
                      <a:pPr algn="just"/>
                      <a:r>
                        <a:rPr lang="pt-BR" sz="1800" b="1" kern="1200" dirty="0">
                          <a:solidFill>
                            <a:schemeClr val="dk1"/>
                          </a:solidFill>
                          <a:effectLst/>
                          <a:latin typeface="+mn-lt"/>
                          <a:ea typeface="+mn-ea"/>
                          <a:cs typeface="+mn-cs"/>
                        </a:rPr>
                        <a:t>§ 4º. </a:t>
                      </a:r>
                      <a:r>
                        <a:rPr lang="pt-BR" sz="1800" kern="1200" dirty="0">
                          <a:solidFill>
                            <a:schemeClr val="dk1"/>
                          </a:solidFill>
                          <a:effectLst/>
                          <a:latin typeface="+mn-lt"/>
                          <a:ea typeface="+mn-ea"/>
                          <a:cs typeface="+mn-cs"/>
                        </a:rPr>
                        <a:t>Os substituídos exercerão os cargos somente até o final do mandato dos substituídos.</a:t>
                      </a:r>
                    </a:p>
                    <a:p>
                      <a:pPr algn="just"/>
                      <a:r>
                        <a:rPr lang="pt-BR" sz="1800" kern="1200" dirty="0">
                          <a:solidFill>
                            <a:schemeClr val="dk1"/>
                          </a:solidFill>
                          <a:effectLst/>
                          <a:latin typeface="+mn-lt"/>
                          <a:ea typeface="+mn-ea"/>
                          <a:cs typeface="+mn-cs"/>
                        </a:rPr>
                        <a:t> </a:t>
                      </a:r>
                    </a:p>
                    <a:p>
                      <a:pPr algn="just"/>
                      <a:r>
                        <a:rPr lang="pt-BR" sz="1800" b="1" kern="1200" dirty="0">
                          <a:solidFill>
                            <a:schemeClr val="dk1"/>
                          </a:solidFill>
                          <a:effectLst/>
                          <a:latin typeface="+mn-lt"/>
                          <a:ea typeface="+mn-ea"/>
                          <a:cs typeface="+mn-cs"/>
                        </a:rPr>
                        <a:t>§5º. </a:t>
                      </a:r>
                      <a:r>
                        <a:rPr lang="pt-BR" sz="1800" kern="1200" dirty="0">
                          <a:solidFill>
                            <a:schemeClr val="dk1"/>
                          </a:solidFill>
                          <a:effectLst/>
                          <a:latin typeface="+mn-lt"/>
                          <a:ea typeface="+mn-ea"/>
                          <a:cs typeface="+mn-cs"/>
                        </a:rPr>
                        <a:t>Ao conselheiro que se ausentar da reunião por motivo de doença será garantida a sua remuneração, mediante apresentação de atestado médico.</a:t>
                      </a:r>
                    </a:p>
                    <a:p>
                      <a:pPr algn="just"/>
                      <a:endParaRPr lang="pt-BR" sz="500" b="0" i="0" u="none" strike="noStrike" kern="1200" baseline="0" dirty="0">
                        <a:solidFill>
                          <a:schemeClr val="dk1"/>
                        </a:solidFill>
                        <a:effectLst/>
                        <a:latin typeface="+mn-lt"/>
                        <a:ea typeface="+mn-ea"/>
                        <a:cs typeface="+mn-cs"/>
                      </a:endParaRPr>
                    </a:p>
                  </a:txBody>
                  <a:tcPr>
                    <a:lnL w="12700" cap="flat" cmpd="sng" algn="ctr">
                      <a:solidFill>
                        <a:srgbClr val="B9D137"/>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4916085"/>
                  </a:ext>
                </a:extLst>
              </a:tr>
            </a:tbl>
          </a:graphicData>
        </a:graphic>
      </p:graphicFrame>
    </p:spTree>
    <p:extLst>
      <p:ext uri="{BB962C8B-B14F-4D97-AF65-F5344CB8AC3E}">
        <p14:creationId xmlns:p14="http://schemas.microsoft.com/office/powerpoint/2010/main" val="4205175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3FBFCFED-9854-28D3-7C70-19624889FF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06632" y="5835497"/>
            <a:ext cx="490509" cy="429196"/>
          </a:xfrm>
          <a:prstGeom prst="rect">
            <a:avLst/>
          </a:prstGeom>
        </p:spPr>
      </p:pic>
      <p:sp>
        <p:nvSpPr>
          <p:cNvPr id="2" name="Placeholder Title Text">
            <a:extLst>
              <a:ext uri="{FF2B5EF4-FFF2-40B4-BE49-F238E27FC236}">
                <a16:creationId xmlns:a16="http://schemas.microsoft.com/office/drawing/2014/main" id="{9E1DB08A-8757-B25D-472F-A293D0E97051}"/>
              </a:ext>
            </a:extLst>
          </p:cNvPr>
          <p:cNvSpPr txBox="1"/>
          <p:nvPr/>
        </p:nvSpPr>
        <p:spPr>
          <a:xfrm>
            <a:off x="635726" y="143999"/>
            <a:ext cx="11329903" cy="54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ATUALIZAÇÃO DO ESTATUTO SOCIAL DO SICOOB CREDIVASS</a:t>
            </a:r>
          </a:p>
        </p:txBody>
      </p:sp>
      <p:graphicFrame>
        <p:nvGraphicFramePr>
          <p:cNvPr id="3" name="Tabela 5">
            <a:extLst>
              <a:ext uri="{FF2B5EF4-FFF2-40B4-BE49-F238E27FC236}">
                <a16:creationId xmlns:a16="http://schemas.microsoft.com/office/drawing/2014/main" id="{0FF1FABE-2DF2-E24D-A3DE-5F5581A7CDF8}"/>
              </a:ext>
            </a:extLst>
          </p:cNvPr>
          <p:cNvGraphicFramePr>
            <a:graphicFrameLocks noGrp="1"/>
          </p:cNvGraphicFramePr>
          <p:nvPr/>
        </p:nvGraphicFramePr>
        <p:xfrm>
          <a:off x="99083" y="687738"/>
          <a:ext cx="11993833" cy="5370027"/>
        </p:xfrm>
        <a:graphic>
          <a:graphicData uri="http://schemas.openxmlformats.org/drawingml/2006/table">
            <a:tbl>
              <a:tblPr firstRow="1" bandRow="1">
                <a:tableStyleId>{7DF18680-E054-41AD-8BC1-D1AEF772440D}</a:tableStyleId>
              </a:tblPr>
              <a:tblGrid>
                <a:gridCol w="6008754">
                  <a:extLst>
                    <a:ext uri="{9D8B030D-6E8A-4147-A177-3AD203B41FA5}">
                      <a16:colId xmlns:a16="http://schemas.microsoft.com/office/drawing/2014/main" val="422455718"/>
                    </a:ext>
                  </a:extLst>
                </a:gridCol>
                <a:gridCol w="5985079">
                  <a:extLst>
                    <a:ext uri="{9D8B030D-6E8A-4147-A177-3AD203B41FA5}">
                      <a16:colId xmlns:a16="http://schemas.microsoft.com/office/drawing/2014/main" val="2055803268"/>
                    </a:ext>
                  </a:extLst>
                </a:gridCol>
              </a:tblGrid>
              <a:tr h="342375">
                <a:tc>
                  <a:txBody>
                    <a:bodyPr/>
                    <a:lstStyle/>
                    <a:p>
                      <a:pPr algn="ctr"/>
                      <a:r>
                        <a:rPr lang="pt-BR" sz="1800" dirty="0">
                          <a:solidFill>
                            <a:schemeClr val="bg1"/>
                          </a:solidFill>
                          <a:latin typeface="+mn-lt"/>
                        </a:rPr>
                        <a:t>REDAÇÃO EM VIGOR</a:t>
                      </a:r>
                    </a:p>
                  </a:txBody>
                  <a:tcPr>
                    <a:lnB w="38100" cmpd="sng">
                      <a:noFill/>
                    </a:lnB>
                    <a:solidFill>
                      <a:srgbClr val="00A091"/>
                    </a:solidFill>
                  </a:tcPr>
                </a:tc>
                <a:tc>
                  <a:txBody>
                    <a:bodyPr/>
                    <a:lstStyle/>
                    <a:p>
                      <a:pPr algn="ctr"/>
                      <a:r>
                        <a:rPr lang="pt-BR" sz="1800" dirty="0">
                          <a:solidFill>
                            <a:schemeClr val="bg1"/>
                          </a:solidFill>
                          <a:latin typeface="+mn-lt"/>
                        </a:rPr>
                        <a:t>REDAÇÃO NOVA</a:t>
                      </a:r>
                    </a:p>
                  </a:txBody>
                  <a:tcPr>
                    <a:lnB w="38100" cmpd="sng">
                      <a:noFill/>
                    </a:lnB>
                    <a:solidFill>
                      <a:srgbClr val="00A091"/>
                    </a:solidFill>
                  </a:tcPr>
                </a:tc>
                <a:extLst>
                  <a:ext uri="{0D108BD9-81ED-4DB2-BD59-A6C34878D82A}">
                    <a16:rowId xmlns:a16="http://schemas.microsoft.com/office/drawing/2014/main" val="2736097456"/>
                  </a:ext>
                </a:extLst>
              </a:tr>
              <a:tr h="5004267">
                <a:tc>
                  <a:txBody>
                    <a:bodyPr/>
                    <a:lstStyle/>
                    <a:p>
                      <a:pPr algn="ctr"/>
                      <a:endParaRPr lang="pt-PT" sz="800" b="1" kern="1200" dirty="0">
                        <a:solidFill>
                          <a:schemeClr val="dk1"/>
                        </a:solidFill>
                        <a:effectLst/>
                        <a:latin typeface="+mn-lt"/>
                        <a:ea typeface="+mn-ea"/>
                        <a:cs typeface="+mn-cs"/>
                      </a:endParaRPr>
                    </a:p>
                    <a:p>
                      <a:pPr algn="just"/>
                      <a:r>
                        <a:rPr lang="pt-PT" sz="1800" b="1" kern="1200" dirty="0">
                          <a:solidFill>
                            <a:schemeClr val="dk1"/>
                          </a:solidFill>
                          <a:effectLst/>
                          <a:latin typeface="+mn-lt"/>
                          <a:ea typeface="+mn-ea"/>
                          <a:cs typeface="+mn-cs"/>
                        </a:rPr>
                        <a:t>Art. 43.</a:t>
                      </a:r>
                      <a:r>
                        <a:rPr lang="pt-BR" sz="1800" b="1" kern="1200" dirty="0">
                          <a:solidFill>
                            <a:schemeClr val="dk1"/>
                          </a:solidFill>
                          <a:effectLst/>
                          <a:latin typeface="+mn-lt"/>
                          <a:ea typeface="+mn-ea"/>
                          <a:cs typeface="+mn-cs"/>
                        </a:rPr>
                        <a:t> (...)</a:t>
                      </a:r>
                      <a:r>
                        <a:rPr lang="pt-BR" sz="1800" kern="1200" dirty="0">
                          <a:solidFill>
                            <a:schemeClr val="dk1"/>
                          </a:solidFill>
                          <a:effectLst/>
                          <a:latin typeface="+mn-lt"/>
                          <a:ea typeface="+mn-ea"/>
                          <a:cs typeface="+mn-cs"/>
                        </a:rPr>
                        <a:t> </a:t>
                      </a:r>
                    </a:p>
                    <a:p>
                      <a:pPr algn="just"/>
                      <a:endParaRPr lang="pt-BR" sz="1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 6º. </a:t>
                      </a:r>
                      <a:r>
                        <a:rPr lang="pt-BR" sz="1800" kern="1200" dirty="0">
                          <a:solidFill>
                            <a:schemeClr val="dk1"/>
                          </a:solidFill>
                          <a:effectLst/>
                          <a:latin typeface="+mn-lt"/>
                          <a:ea typeface="+mn-ea"/>
                          <a:cs typeface="+mn-cs"/>
                        </a:rPr>
                        <a:t>Na hipótese da substituição descrita no inciso I deste artigo, o substituto não fara jus à remuneração do presidente, que terá mantida a sua remuneração. </a:t>
                      </a:r>
                    </a:p>
                    <a:p>
                      <a:pPr algn="just"/>
                      <a:r>
                        <a:rPr lang="pt-BR" sz="1800" kern="1200" dirty="0">
                          <a:solidFill>
                            <a:schemeClr val="dk1"/>
                          </a:solidFill>
                          <a:effectLst/>
                          <a:latin typeface="+mn-lt"/>
                          <a:ea typeface="+mn-ea"/>
                          <a:cs typeface="+mn-cs"/>
                        </a:rPr>
                        <a:t> </a:t>
                      </a:r>
                    </a:p>
                    <a:p>
                      <a:pPr algn="just"/>
                      <a:endParaRPr lang="pt-BR" sz="1800" kern="1200" dirty="0">
                        <a:solidFill>
                          <a:schemeClr val="dk1"/>
                        </a:solidFill>
                        <a:effectLst/>
                        <a:latin typeface="+mn-lt"/>
                        <a:ea typeface="+mn-ea"/>
                        <a:cs typeface="+mn-cs"/>
                      </a:endParaRPr>
                    </a:p>
                    <a:p>
                      <a:pPr algn="just"/>
                      <a:endParaRPr lang="pt-BR" sz="1800" kern="1200" dirty="0">
                        <a:solidFill>
                          <a:schemeClr val="dk1"/>
                        </a:solidFill>
                        <a:effectLst/>
                        <a:latin typeface="+mn-lt"/>
                        <a:ea typeface="+mn-ea"/>
                        <a:cs typeface="+mn-cs"/>
                      </a:endParaRPr>
                    </a:p>
                  </a:txBody>
                  <a:tcPr>
                    <a:lnL w="12700" cmpd="sng">
                      <a:noFill/>
                    </a:lnL>
                    <a:lnR w="12700" cap="flat" cmpd="sng" algn="ctr">
                      <a:solidFill>
                        <a:srgbClr val="B9D137"/>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just"/>
                      <a:endParaRPr lang="pt-BR" sz="800" b="0" i="0" u="none" strike="noStrike" kern="1200" baseline="0" dirty="0">
                        <a:solidFill>
                          <a:schemeClr val="dk1"/>
                        </a:solidFill>
                        <a:latin typeface="+mn-lt"/>
                        <a:ea typeface="+mn-ea"/>
                        <a:cs typeface="+mn-cs"/>
                      </a:endParaRPr>
                    </a:p>
                    <a:p>
                      <a:pPr algn="just"/>
                      <a:r>
                        <a:rPr lang="pt-PT" sz="1800" b="1" kern="1200" dirty="0">
                          <a:solidFill>
                            <a:schemeClr val="dk1"/>
                          </a:solidFill>
                          <a:effectLst/>
                          <a:latin typeface="+mn-lt"/>
                          <a:ea typeface="+mn-ea"/>
                          <a:cs typeface="+mn-cs"/>
                        </a:rPr>
                        <a:t>Art. 43.</a:t>
                      </a:r>
                      <a:r>
                        <a:rPr lang="pt-BR" sz="1800" b="1" kern="1200" dirty="0">
                          <a:solidFill>
                            <a:schemeClr val="dk1"/>
                          </a:solidFill>
                          <a:effectLst/>
                          <a:latin typeface="+mn-lt"/>
                          <a:ea typeface="+mn-ea"/>
                          <a:cs typeface="+mn-cs"/>
                        </a:rPr>
                        <a:t> (...)</a:t>
                      </a:r>
                      <a:r>
                        <a:rPr lang="pt-BR" sz="1800" kern="1200" dirty="0">
                          <a:solidFill>
                            <a:schemeClr val="dk1"/>
                          </a:solidFill>
                          <a:effectLst/>
                          <a:latin typeface="+mn-lt"/>
                          <a:ea typeface="+mn-ea"/>
                          <a:cs typeface="+mn-cs"/>
                        </a:rPr>
                        <a:t> </a:t>
                      </a:r>
                    </a:p>
                    <a:p>
                      <a:pPr algn="just"/>
                      <a:endParaRPr lang="pt-BR" sz="1800" kern="1200" dirty="0">
                        <a:solidFill>
                          <a:schemeClr val="dk1"/>
                        </a:solidFill>
                        <a:effectLst/>
                        <a:latin typeface="+mn-lt"/>
                        <a:ea typeface="+mn-ea"/>
                        <a:cs typeface="+mn-cs"/>
                      </a:endParaRPr>
                    </a:p>
                    <a:p>
                      <a:pPr algn="just"/>
                      <a:r>
                        <a:rPr lang="pt-BR" sz="1800" b="1" kern="1200" dirty="0">
                          <a:solidFill>
                            <a:schemeClr val="dk1"/>
                          </a:solidFill>
                          <a:effectLst/>
                          <a:latin typeface="+mn-lt"/>
                          <a:ea typeface="+mn-ea"/>
                          <a:cs typeface="+mn-cs"/>
                        </a:rPr>
                        <a:t>§ 6º. </a:t>
                      </a:r>
                      <a:r>
                        <a:rPr lang="pt-BR" sz="1800" kern="1200" dirty="0">
                          <a:solidFill>
                            <a:schemeClr val="dk1"/>
                          </a:solidFill>
                          <a:effectLst/>
                          <a:latin typeface="+mn-lt"/>
                          <a:ea typeface="+mn-ea"/>
                          <a:cs typeface="+mn-cs"/>
                        </a:rPr>
                        <a:t>Na hipótese da substituição descrita no inciso I deste artigo, o substituto não fara jus à remuneração do presidente, que terá mantida a sua remuneração. </a:t>
                      </a:r>
                    </a:p>
                    <a:p>
                      <a:pPr algn="just"/>
                      <a:r>
                        <a:rPr lang="pt-BR" sz="1800" kern="1200" dirty="0">
                          <a:solidFill>
                            <a:schemeClr val="dk1"/>
                          </a:solidFill>
                          <a:effectLst/>
                          <a:latin typeface="+mn-lt"/>
                          <a:ea typeface="+mn-ea"/>
                          <a:cs typeface="+mn-cs"/>
                        </a:rPr>
                        <a:t> </a:t>
                      </a:r>
                    </a:p>
                    <a:p>
                      <a:pPr algn="just"/>
                      <a:r>
                        <a:rPr lang="pt-BR" sz="1800" b="1" kern="1200" dirty="0">
                          <a:solidFill>
                            <a:schemeClr val="dk1"/>
                          </a:solidFill>
                          <a:effectLst/>
                          <a:highlight>
                            <a:srgbClr val="FFFF00"/>
                          </a:highlight>
                          <a:latin typeface="+mn-lt"/>
                          <a:ea typeface="+mn-ea"/>
                          <a:cs typeface="+mn-cs"/>
                        </a:rPr>
                        <a:t>§ 7º.</a:t>
                      </a:r>
                      <a:r>
                        <a:rPr lang="pt-BR" sz="1800" kern="1200" dirty="0">
                          <a:solidFill>
                            <a:schemeClr val="dk1"/>
                          </a:solidFill>
                          <a:effectLst/>
                          <a:highlight>
                            <a:srgbClr val="FFFF00"/>
                          </a:highlight>
                          <a:latin typeface="+mn-lt"/>
                          <a:ea typeface="+mn-ea"/>
                          <a:cs typeface="+mn-cs"/>
                        </a:rPr>
                        <a:t> A análise quanto ao caráter definitivo ou não da pendência de que trata a alínea “h” do inciso III do </a:t>
                      </a:r>
                      <a:r>
                        <a:rPr lang="pt-BR" sz="1800" i="1" kern="1200" dirty="0">
                          <a:solidFill>
                            <a:schemeClr val="dk1"/>
                          </a:solidFill>
                          <a:effectLst/>
                          <a:highlight>
                            <a:srgbClr val="FFFF00"/>
                          </a:highlight>
                          <a:latin typeface="+mn-lt"/>
                          <a:ea typeface="+mn-ea"/>
                          <a:cs typeface="+mn-cs"/>
                        </a:rPr>
                        <a:t>caput </a:t>
                      </a:r>
                      <a:r>
                        <a:rPr lang="pt-BR" sz="1800" kern="1200" dirty="0">
                          <a:solidFill>
                            <a:schemeClr val="dk1"/>
                          </a:solidFill>
                          <a:effectLst/>
                          <a:highlight>
                            <a:srgbClr val="FFFF00"/>
                          </a:highlight>
                          <a:latin typeface="+mn-lt"/>
                          <a:ea typeface="+mn-ea"/>
                          <a:cs typeface="+mn-cs"/>
                        </a:rPr>
                        <a:t>deste artigo cabe ao Sicoob Central Crediminas, a partir das informações e evidências apresentadas pelo envolvido.</a:t>
                      </a:r>
                    </a:p>
                    <a:p>
                      <a:pPr algn="just"/>
                      <a:endParaRPr lang="pt-BR" sz="500" b="0" i="0" u="none" strike="noStrike" kern="1200" baseline="0" dirty="0">
                        <a:solidFill>
                          <a:schemeClr val="dk1"/>
                        </a:solidFill>
                        <a:effectLst/>
                        <a:latin typeface="+mn-lt"/>
                        <a:ea typeface="+mn-ea"/>
                        <a:cs typeface="+mn-cs"/>
                      </a:endParaRPr>
                    </a:p>
                  </a:txBody>
                  <a:tcPr>
                    <a:lnL w="12700" cap="flat" cmpd="sng" algn="ctr">
                      <a:solidFill>
                        <a:srgbClr val="B9D137"/>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4916085"/>
                  </a:ext>
                </a:extLst>
              </a:tr>
            </a:tbl>
          </a:graphicData>
        </a:graphic>
      </p:graphicFrame>
    </p:spTree>
    <p:extLst>
      <p:ext uri="{BB962C8B-B14F-4D97-AF65-F5344CB8AC3E}">
        <p14:creationId xmlns:p14="http://schemas.microsoft.com/office/powerpoint/2010/main" val="2830096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091"/>
        </a:solidFill>
        <a:effectLst/>
      </p:bgPr>
    </p:bg>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0F788B9A-47BB-EC34-2615-24CEB5EE9056}"/>
              </a:ext>
            </a:extLst>
          </p:cNvPr>
          <p:cNvSpPr txBox="1"/>
          <p:nvPr/>
        </p:nvSpPr>
        <p:spPr>
          <a:xfrm>
            <a:off x="8841740" y="1733453"/>
            <a:ext cx="2621230" cy="1938992"/>
          </a:xfrm>
          <a:prstGeom prst="rect">
            <a:avLst/>
          </a:prstGeom>
          <a:noFill/>
        </p:spPr>
        <p:txBody>
          <a:bodyPr wrap="none" rtlCol="0">
            <a:spAutoFit/>
          </a:bodyPr>
          <a:lstStyle/>
          <a:p>
            <a:r>
              <a:rPr lang="pt-BR" sz="4000" b="1" dirty="0">
                <a:solidFill>
                  <a:srgbClr val="13323D"/>
                </a:solidFill>
              </a:rPr>
              <a:t>Assembleia</a:t>
            </a:r>
          </a:p>
          <a:p>
            <a:r>
              <a:rPr lang="pt-BR" sz="4000" b="1" dirty="0">
                <a:solidFill>
                  <a:srgbClr val="13323D"/>
                </a:solidFill>
              </a:rPr>
              <a:t>Geral</a:t>
            </a:r>
          </a:p>
          <a:p>
            <a:r>
              <a:rPr lang="pt-BR" sz="4000" b="1" dirty="0">
                <a:solidFill>
                  <a:srgbClr val="13323D"/>
                </a:solidFill>
              </a:rPr>
              <a:t>Ordinária </a:t>
            </a:r>
          </a:p>
        </p:txBody>
      </p:sp>
      <p:pic>
        <p:nvPicPr>
          <p:cNvPr id="10" name="Imagem 9">
            <a:extLst>
              <a:ext uri="{FF2B5EF4-FFF2-40B4-BE49-F238E27FC236}">
                <a16:creationId xmlns:a16="http://schemas.microsoft.com/office/drawing/2014/main" id="{117A4245-EF99-CAC4-B4B1-770EC0236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42009" cy="5796577"/>
          </a:xfrm>
          <a:prstGeom prst="rect">
            <a:avLst/>
          </a:prstGeom>
        </p:spPr>
      </p:pic>
      <p:pic>
        <p:nvPicPr>
          <p:cNvPr id="14" name="Imagem 13">
            <a:extLst>
              <a:ext uri="{FF2B5EF4-FFF2-40B4-BE49-F238E27FC236}">
                <a16:creationId xmlns:a16="http://schemas.microsoft.com/office/drawing/2014/main" id="{A0B10CDB-626A-E925-3C6D-2A7F99679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152" y="3730232"/>
            <a:ext cx="2540405" cy="847770"/>
          </a:xfrm>
          <a:prstGeom prst="rect">
            <a:avLst/>
          </a:prstGeom>
        </p:spPr>
      </p:pic>
    </p:spTree>
    <p:extLst>
      <p:ext uri="{BB962C8B-B14F-4D97-AF65-F5344CB8AC3E}">
        <p14:creationId xmlns:p14="http://schemas.microsoft.com/office/powerpoint/2010/main" val="147059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42BD8-C31A-13D6-C3CB-A6C7CE481CC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1147136-DE61-A86D-CA3B-3CFB876F2A37}"/>
              </a:ext>
            </a:extLst>
          </p:cNvPr>
          <p:cNvSpPr>
            <a:spLocks noGrp="1"/>
          </p:cNvSpPr>
          <p:nvPr>
            <p:ph type="title"/>
          </p:nvPr>
        </p:nvSpPr>
        <p:spPr/>
        <p:txBody>
          <a:bodyPr>
            <a:normAutofit fontScale="90000"/>
          </a:bodyPr>
          <a:lstStyle/>
          <a:p>
            <a:pPr algn="ctr"/>
            <a:r>
              <a:rPr lang="pt-BR" sz="4000" b="1" dirty="0">
                <a:solidFill>
                  <a:srgbClr val="13323D"/>
                </a:solidFill>
                <a:latin typeface="+mn-lt"/>
                <a:cs typeface="Arial" panose="020B0604020202020204" pitchFamily="34" charset="0"/>
              </a:rPr>
              <a:t>ORDEM DO DIA:</a:t>
            </a:r>
            <a:br>
              <a:rPr lang="pt-BR" sz="4000" b="1" dirty="0">
                <a:solidFill>
                  <a:srgbClr val="13323D"/>
                </a:solidFill>
                <a:latin typeface="+mn-lt"/>
                <a:cs typeface="Arial" panose="020B0604020202020204" pitchFamily="34" charset="0"/>
              </a:rPr>
            </a:br>
            <a:r>
              <a:rPr lang="pt-BR" sz="4000" b="1" dirty="0">
                <a:solidFill>
                  <a:srgbClr val="13323D"/>
                </a:solidFill>
                <a:latin typeface="+mn-lt"/>
                <a:cs typeface="Arial" panose="020B0604020202020204" pitchFamily="34" charset="0"/>
              </a:rPr>
              <a:t>(Assembleia Geral Ordinária)</a:t>
            </a:r>
          </a:p>
        </p:txBody>
      </p:sp>
      <p:pic>
        <p:nvPicPr>
          <p:cNvPr id="6" name="Espaço Reservado para Imagem 5">
            <a:extLst>
              <a:ext uri="{FF2B5EF4-FFF2-40B4-BE49-F238E27FC236}">
                <a16:creationId xmlns:a16="http://schemas.microsoft.com/office/drawing/2014/main" id="{F3C862E3-8B11-F544-697B-862A8FDD9E61}"/>
              </a:ext>
            </a:extLst>
          </p:cNvPr>
          <p:cNvPicPr>
            <a:picLocks noGrp="1" noChangeAspect="1"/>
          </p:cNvPicPr>
          <p:nvPr>
            <p:ph type="pic" idx="1"/>
          </p:nvPr>
        </p:nvPicPr>
        <p:blipFill>
          <a:blip r:embed="rId2"/>
          <a:srcRect t="8558" b="8558"/>
          <a:stretch/>
        </p:blipFill>
        <p:spPr>
          <a:xfrm>
            <a:off x="5183187" y="0"/>
            <a:ext cx="7120701" cy="6857999"/>
          </a:xfrm>
          <a:prstGeom prst="rect">
            <a:avLst/>
          </a:prstGeom>
        </p:spPr>
      </p:pic>
      <p:sp>
        <p:nvSpPr>
          <p:cNvPr id="4" name="Espaço Reservado para Texto 3">
            <a:extLst>
              <a:ext uri="{FF2B5EF4-FFF2-40B4-BE49-F238E27FC236}">
                <a16:creationId xmlns:a16="http://schemas.microsoft.com/office/drawing/2014/main" id="{BD8CE4C8-F817-5326-C61D-67C332709DC4}"/>
              </a:ext>
            </a:extLst>
          </p:cNvPr>
          <p:cNvSpPr>
            <a:spLocks noGrp="1"/>
          </p:cNvSpPr>
          <p:nvPr>
            <p:ph type="body" sz="half" idx="2"/>
          </p:nvPr>
        </p:nvSpPr>
        <p:spPr>
          <a:xfrm>
            <a:off x="616504" y="2057400"/>
            <a:ext cx="3932237" cy="3811588"/>
          </a:xfrm>
        </p:spPr>
        <p:txBody>
          <a:bodyPr>
            <a:normAutofit fontScale="85000" lnSpcReduction="10000"/>
          </a:bodyPr>
          <a:lstStyle/>
          <a:p>
            <a:pPr algn="just"/>
            <a:endParaRPr lang="pt-BR" sz="1600" b="1" i="0" u="none" strike="noStrike" baseline="0" dirty="0">
              <a:solidFill>
                <a:schemeClr val="tx1"/>
              </a:solidFill>
              <a:latin typeface="Arial" panose="020B0604020202020204" pitchFamily="34" charset="0"/>
              <a:cs typeface="Arial" panose="020B0604020202020204" pitchFamily="34" charset="0"/>
            </a:endParaRPr>
          </a:p>
          <a:p>
            <a:pPr algn="just"/>
            <a:r>
              <a:rPr lang="pt-BR" sz="1800" b="1" dirty="0">
                <a:solidFill>
                  <a:schemeClr val="bg1"/>
                </a:solidFill>
                <a:effectLst/>
                <a:latin typeface="Arial" panose="020B0604020202020204" pitchFamily="34" charset="0"/>
                <a:ea typeface="Calibri" panose="020F0502020204030204" pitchFamily="34" charset="0"/>
              </a:rPr>
              <a:t>1. Prestação de contas dos órgãos de administração, acompanhada do Parecer do Conselho Fiscal; compreendendo: </a:t>
            </a:r>
          </a:p>
          <a:p>
            <a:pPr marL="342900" indent="-342900" algn="just">
              <a:buAutoNum type="alphaLcParenR"/>
            </a:pPr>
            <a:r>
              <a:rPr lang="pt-BR" sz="1800" b="1" dirty="0">
                <a:solidFill>
                  <a:schemeClr val="bg1"/>
                </a:solidFill>
                <a:effectLst/>
                <a:latin typeface="Arial" panose="020B0604020202020204" pitchFamily="34" charset="0"/>
                <a:ea typeface="Calibri" panose="020F0502020204030204" pitchFamily="34" charset="0"/>
              </a:rPr>
              <a:t>relatório da gestão; </a:t>
            </a:r>
          </a:p>
          <a:p>
            <a:pPr marL="342900" indent="-342900" algn="just">
              <a:buAutoNum type="alphaLcParenR"/>
            </a:pPr>
            <a:r>
              <a:rPr lang="pt-BR" sz="1800" b="1" dirty="0">
                <a:solidFill>
                  <a:schemeClr val="bg1"/>
                </a:solidFill>
                <a:effectLst/>
                <a:latin typeface="Arial" panose="020B0604020202020204" pitchFamily="34" charset="0"/>
                <a:ea typeface="Calibri" panose="020F0502020204030204" pitchFamily="34" charset="0"/>
              </a:rPr>
              <a:t>balanços elaborados no primeiro e no segundo semestres do exercício social anterior; </a:t>
            </a:r>
          </a:p>
          <a:p>
            <a:pPr marL="342900" indent="-342900" algn="just">
              <a:buAutoNum type="alphaLcParenR"/>
            </a:pPr>
            <a:r>
              <a:rPr lang="pt-BR" sz="1800" b="1" dirty="0">
                <a:solidFill>
                  <a:schemeClr val="bg1"/>
                </a:solidFill>
                <a:effectLst/>
                <a:latin typeface="Arial" panose="020B0604020202020204" pitchFamily="34" charset="0"/>
                <a:ea typeface="Calibri" panose="020F0502020204030204" pitchFamily="34" charset="0"/>
              </a:rPr>
              <a:t>relatório da auditoria independente – Confederação Nacional de Auditoria Cooperativa - CNAC </a:t>
            </a:r>
          </a:p>
          <a:p>
            <a:pPr marL="342900" indent="-342900" algn="just">
              <a:buAutoNum type="alphaLcParenR"/>
            </a:pPr>
            <a:r>
              <a:rPr lang="pt-BR" sz="1800" b="1" dirty="0">
                <a:solidFill>
                  <a:schemeClr val="bg1"/>
                </a:solidFill>
                <a:effectLst/>
                <a:latin typeface="Arial" panose="020B0604020202020204" pitchFamily="34" charset="0"/>
                <a:ea typeface="Calibri" panose="020F0502020204030204" pitchFamily="34" charset="0"/>
              </a:rPr>
              <a:t>demonstrativo das sobras apuradas ou das perdas decorrentes da insuficiência das contribuições para cobertura das despesas da sociedade</a:t>
            </a:r>
            <a:r>
              <a:rPr lang="pt-BR"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pt-BR" sz="1800" b="1" i="0" u="none" strike="noStrike" baseline="0" dirty="0">
              <a:solidFill>
                <a:schemeClr val="bg1"/>
              </a:solidFill>
              <a:latin typeface="Arial" panose="020B0604020202020204" pitchFamily="34" charset="0"/>
              <a:cs typeface="Arial" panose="020B0604020202020204" pitchFamily="34" charset="0"/>
            </a:endParaRPr>
          </a:p>
          <a:p>
            <a:pPr algn="just"/>
            <a:endParaRPr lang="pt-BR" sz="1600" b="1" i="0" u="none" strike="noStrike" baseline="0" dirty="0">
              <a:solidFill>
                <a:schemeClr val="tx1"/>
              </a:solidFill>
              <a:latin typeface="Arial" panose="020B0604020202020204" pitchFamily="34" charset="0"/>
              <a:cs typeface="Arial" panose="020B0604020202020204" pitchFamily="34" charset="0"/>
            </a:endParaRPr>
          </a:p>
          <a:p>
            <a:pPr algn="just"/>
            <a:endParaRPr lang="pt-BR" dirty="0"/>
          </a:p>
        </p:txBody>
      </p:sp>
    </p:spTree>
    <p:extLst>
      <p:ext uri="{BB962C8B-B14F-4D97-AF65-F5344CB8AC3E}">
        <p14:creationId xmlns:p14="http://schemas.microsoft.com/office/powerpoint/2010/main" val="260402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851494E-A0A7-A7FE-38C2-89F2BA405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194"/>
            <a:ext cx="6224121" cy="4768480"/>
          </a:xfrm>
          <a:prstGeom prst="rect">
            <a:avLst/>
          </a:prstGeom>
        </p:spPr>
      </p:pic>
      <p:pic>
        <p:nvPicPr>
          <p:cNvPr id="16" name="Imagem 15">
            <a:extLst>
              <a:ext uri="{FF2B5EF4-FFF2-40B4-BE49-F238E27FC236}">
                <a16:creationId xmlns:a16="http://schemas.microsoft.com/office/drawing/2014/main" id="{8CB45C58-E82B-AD89-8A08-6D0AD3835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830517" y="2028946"/>
            <a:ext cx="3065198" cy="1754326"/>
          </a:xfrm>
          <a:prstGeom prst="rect">
            <a:avLst/>
          </a:prstGeom>
          <a:noFill/>
        </p:spPr>
        <p:txBody>
          <a:bodyPr wrap="none" rtlCol="0">
            <a:spAutoFit/>
          </a:bodyPr>
          <a:lstStyle/>
          <a:p>
            <a:r>
              <a:rPr lang="pt-BR" sz="5400" b="1" dirty="0">
                <a:solidFill>
                  <a:schemeClr val="bg1"/>
                </a:solidFill>
              </a:rPr>
              <a:t>Relatório </a:t>
            </a:r>
          </a:p>
          <a:p>
            <a:r>
              <a:rPr lang="pt-BR" sz="5400" b="1" dirty="0">
                <a:solidFill>
                  <a:schemeClr val="bg1"/>
                </a:solidFill>
              </a:rPr>
              <a:t>de Gestão</a:t>
            </a:r>
          </a:p>
        </p:txBody>
      </p:sp>
      <p:sp>
        <p:nvSpPr>
          <p:cNvPr id="2" name="CaixaDeTexto 1">
            <a:extLst>
              <a:ext uri="{FF2B5EF4-FFF2-40B4-BE49-F238E27FC236}">
                <a16:creationId xmlns:a16="http://schemas.microsoft.com/office/drawing/2014/main" id="{0C3F96F7-0F72-9725-88B1-36F4B7DC7EBE}"/>
              </a:ext>
            </a:extLst>
          </p:cNvPr>
          <p:cNvSpPr txBox="1"/>
          <p:nvPr/>
        </p:nvSpPr>
        <p:spPr>
          <a:xfrm>
            <a:off x="830517" y="4031027"/>
            <a:ext cx="4589654" cy="830997"/>
          </a:xfrm>
          <a:prstGeom prst="rect">
            <a:avLst/>
          </a:prstGeom>
          <a:noFill/>
        </p:spPr>
        <p:txBody>
          <a:bodyPr wrap="none" rtlCol="0">
            <a:spAutoFit/>
          </a:bodyPr>
          <a:lstStyle/>
          <a:p>
            <a:r>
              <a:rPr lang="pt-BR" sz="2400" dirty="0">
                <a:solidFill>
                  <a:schemeClr val="bg1"/>
                </a:solidFill>
              </a:rPr>
              <a:t>Evolução dos principais indicadores</a:t>
            </a:r>
          </a:p>
          <a:p>
            <a:r>
              <a:rPr lang="pt-BR" sz="2400" dirty="0">
                <a:solidFill>
                  <a:schemeClr val="bg1"/>
                </a:solidFill>
              </a:rPr>
              <a:t>Sicoob Credivass</a:t>
            </a:r>
          </a:p>
        </p:txBody>
      </p:sp>
      <p:pic>
        <p:nvPicPr>
          <p:cNvPr id="4" name="Imagem 3">
            <a:extLst>
              <a:ext uri="{FF2B5EF4-FFF2-40B4-BE49-F238E27FC236}">
                <a16:creationId xmlns:a16="http://schemas.microsoft.com/office/drawing/2014/main" id="{F70C3368-4949-2314-8312-62AB91120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5" name="CaixaDeTexto 4">
            <a:extLst>
              <a:ext uri="{FF2B5EF4-FFF2-40B4-BE49-F238E27FC236}">
                <a16:creationId xmlns:a16="http://schemas.microsoft.com/office/drawing/2014/main" id="{20F2E055-C0B8-4253-7647-5CD3C86B221A}"/>
              </a:ext>
            </a:extLst>
          </p:cNvPr>
          <p:cNvSpPr txBox="1"/>
          <p:nvPr/>
        </p:nvSpPr>
        <p:spPr>
          <a:xfrm>
            <a:off x="10753655" y="489303"/>
            <a:ext cx="470000" cy="769441"/>
          </a:xfrm>
          <a:prstGeom prst="rect">
            <a:avLst/>
          </a:prstGeom>
          <a:noFill/>
        </p:spPr>
        <p:txBody>
          <a:bodyPr wrap="none" rtlCol="0">
            <a:spAutoFit/>
          </a:bodyPr>
          <a:lstStyle/>
          <a:p>
            <a:r>
              <a:rPr lang="pt-BR" sz="4400" b="1" dirty="0">
                <a:solidFill>
                  <a:srgbClr val="13323D"/>
                </a:solidFill>
              </a:rPr>
              <a:t>1</a:t>
            </a:r>
          </a:p>
        </p:txBody>
      </p:sp>
    </p:spTree>
    <p:extLst>
      <p:ext uri="{BB962C8B-B14F-4D97-AF65-F5344CB8AC3E}">
        <p14:creationId xmlns:p14="http://schemas.microsoft.com/office/powerpoint/2010/main" val="512308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040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685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E793A60-4322-A42C-577F-35B167F31307}"/>
              </a:ext>
            </a:extLst>
          </p:cNvPr>
          <p:cNvPicPr>
            <a:picLocks noChangeAspect="1"/>
          </p:cNvPicPr>
          <p:nvPr/>
        </p:nvPicPr>
        <p:blipFill>
          <a:blip r:embed="rId3"/>
          <a:stretch>
            <a:fillRect/>
          </a:stretch>
        </p:blipFill>
        <p:spPr>
          <a:xfrm>
            <a:off x="232385" y="811504"/>
            <a:ext cx="563929" cy="586791"/>
          </a:xfrm>
          <a:prstGeom prst="rect">
            <a:avLst/>
          </a:prstGeom>
        </p:spPr>
      </p:pic>
    </p:spTree>
    <p:extLst>
      <p:ext uri="{BB962C8B-B14F-4D97-AF65-F5344CB8AC3E}">
        <p14:creationId xmlns:p14="http://schemas.microsoft.com/office/powerpoint/2010/main" val="999099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69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5B8A9D3-7242-F961-9A15-8962F8E26618}"/>
              </a:ext>
            </a:extLst>
          </p:cNvPr>
          <p:cNvPicPr>
            <a:picLocks noChangeAspect="1"/>
          </p:cNvPicPr>
          <p:nvPr/>
        </p:nvPicPr>
        <p:blipFill>
          <a:blip r:embed="rId3"/>
          <a:stretch>
            <a:fillRect/>
          </a:stretch>
        </p:blipFill>
        <p:spPr>
          <a:xfrm>
            <a:off x="241910" y="801979"/>
            <a:ext cx="563929" cy="586791"/>
          </a:xfrm>
          <a:prstGeom prst="rect">
            <a:avLst/>
          </a:prstGeom>
        </p:spPr>
      </p:pic>
    </p:spTree>
    <p:extLst>
      <p:ext uri="{BB962C8B-B14F-4D97-AF65-F5344CB8AC3E}">
        <p14:creationId xmlns:p14="http://schemas.microsoft.com/office/powerpoint/2010/main" val="1701744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674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064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790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871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361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51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6B77203-C110-074B-86C7-39D04C1310DA}"/>
              </a:ext>
            </a:extLst>
          </p:cNvPr>
          <p:cNvPicPr>
            <a:picLocks noChangeAspect="1"/>
          </p:cNvPicPr>
          <p:nvPr/>
        </p:nvPicPr>
        <p:blipFill>
          <a:blip r:embed="rId2"/>
          <a:stretch>
            <a:fillRect/>
          </a:stretch>
        </p:blipFill>
        <p:spPr>
          <a:xfrm flipH="1">
            <a:off x="-4396456" y="5660733"/>
            <a:ext cx="8394700" cy="1828800"/>
          </a:xfrm>
          <a:prstGeom prst="rect">
            <a:avLst/>
          </a:prstGeom>
        </p:spPr>
      </p:pic>
      <p:pic>
        <p:nvPicPr>
          <p:cNvPr id="6" name="Imagem 5">
            <a:extLst>
              <a:ext uri="{FF2B5EF4-FFF2-40B4-BE49-F238E27FC236}">
                <a16:creationId xmlns:a16="http://schemas.microsoft.com/office/drawing/2014/main" id="{52A96BC3-3FBD-6044-96E0-F020D4A4C310}"/>
              </a:ext>
            </a:extLst>
          </p:cNvPr>
          <p:cNvPicPr>
            <a:picLocks noChangeAspect="1"/>
          </p:cNvPicPr>
          <p:nvPr/>
        </p:nvPicPr>
        <p:blipFill rotWithShape="1">
          <a:blip r:embed="rId3"/>
          <a:srcRect t="42180" r="22653" b="-1"/>
          <a:stretch/>
        </p:blipFill>
        <p:spPr>
          <a:xfrm>
            <a:off x="5728453" y="0"/>
            <a:ext cx="6463547" cy="1035384"/>
          </a:xfrm>
          <a:prstGeom prst="rect">
            <a:avLst/>
          </a:prstGeom>
        </p:spPr>
      </p:pic>
      <p:sp>
        <p:nvSpPr>
          <p:cNvPr id="4" name="CaixaDeTexto 3">
            <a:extLst>
              <a:ext uri="{FF2B5EF4-FFF2-40B4-BE49-F238E27FC236}">
                <a16:creationId xmlns:a16="http://schemas.microsoft.com/office/drawing/2014/main" id="{3852E8CF-A81E-0349-A448-1984D1EF1EC6}"/>
              </a:ext>
            </a:extLst>
          </p:cNvPr>
          <p:cNvSpPr txBox="1"/>
          <p:nvPr/>
        </p:nvSpPr>
        <p:spPr>
          <a:xfrm>
            <a:off x="6095999" y="2433010"/>
            <a:ext cx="50357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00A091"/>
                </a:solidFill>
                <a:effectLst/>
                <a:uLnTx/>
                <a:uFillTx/>
                <a:latin typeface="Calibri" panose="020F0502020204030204"/>
                <a:ea typeface="+mn-ea"/>
                <a:cs typeface="+mn-cs"/>
              </a:rPr>
              <a:t>PROPÓSITO</a:t>
            </a:r>
          </a:p>
        </p:txBody>
      </p:sp>
      <p:sp>
        <p:nvSpPr>
          <p:cNvPr id="5" name="CaixaDeTexto 4">
            <a:extLst>
              <a:ext uri="{FF2B5EF4-FFF2-40B4-BE49-F238E27FC236}">
                <a16:creationId xmlns:a16="http://schemas.microsoft.com/office/drawing/2014/main" id="{0FC81F20-77C9-124B-B256-E92DC3FA1462}"/>
              </a:ext>
            </a:extLst>
          </p:cNvPr>
          <p:cNvSpPr txBox="1"/>
          <p:nvPr/>
        </p:nvSpPr>
        <p:spPr>
          <a:xfrm>
            <a:off x="6096001" y="3264007"/>
            <a:ext cx="436879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i="0" u="none" strike="noStrike" kern="1200" cap="none" spc="0" normalizeH="0" baseline="0" noProof="0" dirty="0">
                <a:ln>
                  <a:noFill/>
                </a:ln>
                <a:solidFill>
                  <a:srgbClr val="003641"/>
                </a:solidFill>
                <a:effectLst/>
                <a:uLnTx/>
                <a:uFillTx/>
                <a:latin typeface="Calibri" panose="020F0502020204030204"/>
                <a:ea typeface="+mn-ea"/>
                <a:cs typeface="+mn-cs"/>
              </a:rPr>
              <a:t>Conectar pessoas</a:t>
            </a:r>
            <a:r>
              <a:rPr lang="pt-BR" sz="2800" dirty="0">
                <a:solidFill>
                  <a:srgbClr val="003641"/>
                </a:solidFill>
                <a:latin typeface="Calibri" panose="020F0502020204030204"/>
              </a:rPr>
              <a:t> para promover justiça financeira e prosperidade</a:t>
            </a:r>
            <a:r>
              <a:rPr kumimoji="0" lang="pt-BR" sz="2800" i="0" u="none" strike="noStrike" kern="1200" cap="none" spc="0" normalizeH="0" baseline="0" noProof="0" dirty="0">
                <a:ln>
                  <a:noFill/>
                </a:ln>
                <a:solidFill>
                  <a:srgbClr val="003641"/>
                </a:solidFill>
                <a:effectLst/>
                <a:uLnTx/>
                <a:uFillTx/>
                <a:latin typeface="Calibri" panose="020F0502020204030204"/>
                <a:ea typeface="+mn-ea"/>
                <a:cs typeface="+mn-cs"/>
              </a:rPr>
              <a:t>.</a:t>
            </a:r>
          </a:p>
        </p:txBody>
      </p:sp>
      <p:pic>
        <p:nvPicPr>
          <p:cNvPr id="9" name="Imagem 8">
            <a:extLst>
              <a:ext uri="{FF2B5EF4-FFF2-40B4-BE49-F238E27FC236}">
                <a16:creationId xmlns:a16="http://schemas.microsoft.com/office/drawing/2014/main" id="{E10C5389-2403-FB4C-AEB7-5BAAD5546A25}"/>
              </a:ext>
            </a:extLst>
          </p:cNvPr>
          <p:cNvPicPr>
            <a:picLocks noChangeAspect="1"/>
          </p:cNvPicPr>
          <p:nvPr/>
        </p:nvPicPr>
        <p:blipFill>
          <a:blip r:embed="rId4"/>
          <a:stretch>
            <a:fillRect/>
          </a:stretch>
        </p:blipFill>
        <p:spPr>
          <a:xfrm>
            <a:off x="1218413" y="1186673"/>
            <a:ext cx="3886200" cy="3771900"/>
          </a:xfrm>
          <a:prstGeom prst="rect">
            <a:avLst/>
          </a:prstGeom>
        </p:spPr>
      </p:pic>
      <p:pic>
        <p:nvPicPr>
          <p:cNvPr id="7" name="Imagem 6">
            <a:extLst>
              <a:ext uri="{FF2B5EF4-FFF2-40B4-BE49-F238E27FC236}">
                <a16:creationId xmlns:a16="http://schemas.microsoft.com/office/drawing/2014/main" id="{F4719A8F-E3FE-2906-60EA-04082BF60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Tree>
    <p:extLst>
      <p:ext uri="{BB962C8B-B14F-4D97-AF65-F5344CB8AC3E}">
        <p14:creationId xmlns:p14="http://schemas.microsoft.com/office/powerpoint/2010/main" val="2789430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0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63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97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960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233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751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113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215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440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65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852E8CF-A81E-0349-A448-1984D1EF1EC6}"/>
              </a:ext>
            </a:extLst>
          </p:cNvPr>
          <p:cNvSpPr txBox="1"/>
          <p:nvPr/>
        </p:nvSpPr>
        <p:spPr>
          <a:xfrm>
            <a:off x="875287" y="1869827"/>
            <a:ext cx="5035778"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srgbClr val="00A091"/>
                </a:solidFill>
                <a:effectLst/>
                <a:uLnTx/>
                <a:uFillTx/>
                <a:latin typeface="Calibri" panose="020F0502020204030204"/>
                <a:ea typeface="+mn-ea"/>
                <a:cs typeface="+mn-cs"/>
              </a:rPr>
              <a:t>VISÃO</a:t>
            </a:r>
          </a:p>
        </p:txBody>
      </p:sp>
      <p:sp>
        <p:nvSpPr>
          <p:cNvPr id="5" name="CaixaDeTexto 4">
            <a:extLst>
              <a:ext uri="{FF2B5EF4-FFF2-40B4-BE49-F238E27FC236}">
                <a16:creationId xmlns:a16="http://schemas.microsoft.com/office/drawing/2014/main" id="{0FC81F20-77C9-124B-B256-E92DC3FA1462}"/>
              </a:ext>
            </a:extLst>
          </p:cNvPr>
          <p:cNvSpPr txBox="1"/>
          <p:nvPr/>
        </p:nvSpPr>
        <p:spPr>
          <a:xfrm>
            <a:off x="1330497" y="2700824"/>
            <a:ext cx="4580568" cy="224676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003641"/>
                </a:solidFill>
                <a:effectLst/>
                <a:uLnTx/>
                <a:uFillTx/>
                <a:latin typeface="Calibri" panose="020F0502020204030204"/>
                <a:ea typeface="+mn-ea"/>
                <a:cs typeface="+mn-cs"/>
              </a:rPr>
              <a:t>Ser referência em cooperativismo, promovendo o </a:t>
            </a:r>
            <a:r>
              <a:rPr kumimoji="0" lang="pt-BR" sz="2800" b="1" i="0" u="none" strike="noStrike" kern="1200" cap="none" spc="0" normalizeH="0" baseline="0" noProof="0">
                <a:ln>
                  <a:noFill/>
                </a:ln>
                <a:solidFill>
                  <a:srgbClr val="003641"/>
                </a:solidFill>
                <a:effectLst/>
                <a:uLnTx/>
                <a:uFillTx/>
                <a:latin typeface="Calibri" panose="020F0502020204030204"/>
                <a:ea typeface="+mn-ea"/>
                <a:cs typeface="+mn-cs"/>
              </a:rPr>
              <a:t>desenvolvimento econômico e social</a:t>
            </a:r>
            <a:r>
              <a:rPr kumimoji="0" lang="pt-BR" sz="2800" b="0" i="0" u="none" strike="noStrike" kern="1200" cap="none" spc="0" normalizeH="0" baseline="0" noProof="0">
                <a:ln>
                  <a:noFill/>
                </a:ln>
                <a:solidFill>
                  <a:srgbClr val="003641"/>
                </a:solidFill>
                <a:effectLst/>
                <a:uLnTx/>
                <a:uFillTx/>
                <a:latin typeface="Calibri" panose="020F0502020204030204"/>
                <a:ea typeface="+mn-ea"/>
                <a:cs typeface="+mn-cs"/>
              </a:rPr>
              <a:t> das pessoas e comunidade.</a:t>
            </a:r>
          </a:p>
        </p:txBody>
      </p:sp>
      <p:pic>
        <p:nvPicPr>
          <p:cNvPr id="6" name="Imagem 5">
            <a:extLst>
              <a:ext uri="{FF2B5EF4-FFF2-40B4-BE49-F238E27FC236}">
                <a16:creationId xmlns:a16="http://schemas.microsoft.com/office/drawing/2014/main" id="{52A96BC3-3FBD-6044-96E0-F020D4A4C310}"/>
              </a:ext>
            </a:extLst>
          </p:cNvPr>
          <p:cNvPicPr>
            <a:picLocks noChangeAspect="1"/>
          </p:cNvPicPr>
          <p:nvPr/>
        </p:nvPicPr>
        <p:blipFill rotWithShape="1">
          <a:blip r:embed="rId2"/>
          <a:srcRect t="41119" r="27052" b="-1"/>
          <a:stretch/>
        </p:blipFill>
        <p:spPr>
          <a:xfrm flipH="1">
            <a:off x="0" y="0"/>
            <a:ext cx="6096000" cy="1054389"/>
          </a:xfrm>
          <a:prstGeom prst="rect">
            <a:avLst/>
          </a:prstGeom>
        </p:spPr>
      </p:pic>
      <p:pic>
        <p:nvPicPr>
          <p:cNvPr id="10" name="Imagem 9">
            <a:extLst>
              <a:ext uri="{FF2B5EF4-FFF2-40B4-BE49-F238E27FC236}">
                <a16:creationId xmlns:a16="http://schemas.microsoft.com/office/drawing/2014/main" id="{D2490AAA-98AF-3D4F-82BE-EB143E317921}"/>
              </a:ext>
            </a:extLst>
          </p:cNvPr>
          <p:cNvPicPr>
            <a:picLocks noChangeAspect="1"/>
          </p:cNvPicPr>
          <p:nvPr/>
        </p:nvPicPr>
        <p:blipFill>
          <a:blip r:embed="rId3"/>
          <a:stretch>
            <a:fillRect/>
          </a:stretch>
        </p:blipFill>
        <p:spPr>
          <a:xfrm>
            <a:off x="6608027" y="1459435"/>
            <a:ext cx="3883606" cy="3672000"/>
          </a:xfrm>
          <a:prstGeom prst="rect">
            <a:avLst/>
          </a:prstGeom>
        </p:spPr>
      </p:pic>
      <p:pic>
        <p:nvPicPr>
          <p:cNvPr id="8" name="Imagem 7">
            <a:extLst>
              <a:ext uri="{FF2B5EF4-FFF2-40B4-BE49-F238E27FC236}">
                <a16:creationId xmlns:a16="http://schemas.microsoft.com/office/drawing/2014/main" id="{CBF5FBA8-F0DF-C9B2-8A99-304739BA1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Tree>
    <p:extLst>
      <p:ext uri="{BB962C8B-B14F-4D97-AF65-F5344CB8AC3E}">
        <p14:creationId xmlns:p14="http://schemas.microsoft.com/office/powerpoint/2010/main" val="2887901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17C767B-F79D-C973-D6DC-9F2D625F0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194"/>
            <a:ext cx="6224121" cy="4768480"/>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370217" y="2551837"/>
            <a:ext cx="3058786"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Relatório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da Gestão</a:t>
            </a:r>
          </a:p>
        </p:txBody>
      </p:sp>
      <p:pic>
        <p:nvPicPr>
          <p:cNvPr id="2" name="Imagem 1">
            <a:extLst>
              <a:ext uri="{FF2B5EF4-FFF2-40B4-BE49-F238E27FC236}">
                <a16:creationId xmlns:a16="http://schemas.microsoft.com/office/drawing/2014/main" id="{939231B5-436C-AD96-50B2-82D521323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3" name="CaixaDeTexto 2">
            <a:extLst>
              <a:ext uri="{FF2B5EF4-FFF2-40B4-BE49-F238E27FC236}">
                <a16:creationId xmlns:a16="http://schemas.microsoft.com/office/drawing/2014/main" id="{C8F1838A-0219-FC59-93CB-C5D795D20A58}"/>
              </a:ext>
            </a:extLst>
          </p:cNvPr>
          <p:cNvSpPr txBox="1"/>
          <p:nvPr/>
        </p:nvSpPr>
        <p:spPr>
          <a:xfrm>
            <a:off x="10753655" y="489303"/>
            <a:ext cx="52610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solidFill>
                  <a:srgbClr val="13323D"/>
                </a:solidFill>
                <a:effectLst/>
                <a:uLnTx/>
                <a:uFillTx/>
                <a:latin typeface="Calibri" panose="020F0502020204030204"/>
                <a:ea typeface="+mn-ea"/>
                <a:cs typeface="+mn-cs"/>
              </a:rPr>
              <a:t>A</a:t>
            </a:r>
          </a:p>
        </p:txBody>
      </p:sp>
      <p:pic>
        <p:nvPicPr>
          <p:cNvPr id="4" name="Imagem 3">
            <a:extLst>
              <a:ext uri="{FF2B5EF4-FFF2-40B4-BE49-F238E27FC236}">
                <a16:creationId xmlns:a16="http://schemas.microsoft.com/office/drawing/2014/main" id="{0FD06475-11A8-8704-F891-691A3551A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1236763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AD99F523-A3E9-039D-BD39-F81EE0A16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14" name="Teamwork">
            <a:extLst>
              <a:ext uri="{FF2B5EF4-FFF2-40B4-BE49-F238E27FC236}">
                <a16:creationId xmlns:a16="http://schemas.microsoft.com/office/drawing/2014/main" id="{073F3360-3B87-D2DA-86E4-86A15AE47FCB}"/>
              </a:ext>
            </a:extLst>
          </p:cNvPr>
          <p:cNvSpPr txBox="1"/>
          <p:nvPr/>
        </p:nvSpPr>
        <p:spPr>
          <a:xfrm>
            <a:off x="-605790"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3" name="CaixaDeTexto 2">
            <a:extLst>
              <a:ext uri="{FF2B5EF4-FFF2-40B4-BE49-F238E27FC236}">
                <a16:creationId xmlns:a16="http://schemas.microsoft.com/office/drawing/2014/main" id="{35586371-C9CF-70D1-CCB4-860565EB8016}"/>
              </a:ext>
            </a:extLst>
          </p:cNvPr>
          <p:cNvSpPr txBox="1"/>
          <p:nvPr/>
        </p:nvSpPr>
        <p:spPr>
          <a:xfrm>
            <a:off x="625316" y="513665"/>
            <a:ext cx="10941367" cy="52014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Relatório da Administração 31 de dezembro de 2023</a:t>
            </a:r>
            <a:endParaRPr kumimoji="0" lang="pt-BR"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COOPERATIVA DE CRÉDITO DE LIVRE ADMISSAO DO SUL DE MINAS LTDA. - SICOOB CREDIVASS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Bem-vindos, cooperados e comunidade.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Seguindo o princípio da informação e prezando pelo valor da transparência, apresentamos neste documento as Demonstrações Financeiras relativas ao período findo em 31 de dezembro de 2023 da cooperativa financeira SICOOB CREDIVASS.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Aqui você também vai conhecer um pouco mais sobre a cooperativa e os resultados que alcançamos juntos no período. Esperamos que aprecie o conteúdo e descubra em nossos números a força do cooperativismo financeiro.</a:t>
            </a:r>
            <a:endPar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Boa leitura!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1. Contexto Sicoob</a:t>
            </a:r>
            <a:endParaRPr kumimoji="0" lang="pt-BR"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Formado por centenas de cooperativas financeiras espalhadas por todo o Brasil e presente em cerca de 2,2 mil municípios, o Sicoob é um dos maiores sistemas financeiros do país. Juntas, as cooperativas somam mais de 7 milhões de cooperados que constroem juntos um mundo com mais cooperação, pertencimento, responsabilidade social e justiça financeira.</a:t>
            </a:r>
          </a:p>
        </p:txBody>
      </p:sp>
    </p:spTree>
    <p:extLst>
      <p:ext uri="{BB962C8B-B14F-4D97-AF65-F5344CB8AC3E}">
        <p14:creationId xmlns:p14="http://schemas.microsoft.com/office/powerpoint/2010/main" val="1599170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AD99F523-A3E9-039D-BD39-F81EE0A16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4" name="CaixaDeTexto 3">
            <a:extLst>
              <a:ext uri="{FF2B5EF4-FFF2-40B4-BE49-F238E27FC236}">
                <a16:creationId xmlns:a16="http://schemas.microsoft.com/office/drawing/2014/main" id="{880EABE4-CBDA-E2B9-2E8B-C45F31107ACE}"/>
              </a:ext>
            </a:extLst>
          </p:cNvPr>
          <p:cNvSpPr txBox="1"/>
          <p:nvPr/>
        </p:nvSpPr>
        <p:spPr>
          <a:xfrm>
            <a:off x="220980" y="540811"/>
            <a:ext cx="1175004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2. Sustentabilidade</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Visando estruturar um ambiente de sustentabilidade sistêmica que integre as práticas sociais, ambientais e de governança (ESG) ao modelo de negócios do Sicoob, todas as organizações do Sistema estão se mobilizando em torno do Pacto pelo Desenvolvimento Sustentável.</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Para traduzir aos cooperados e às comunidades os nossos compromissos, contamos com um Plano de Sustentabilidade, Agenda e Relatório de Sustentabilidade, alinhados ao nosso plano estratégico e aderente as diretrizes do Banco Central do Brasil voltadas à Política de Responsabilidade Social, Ambiental e Climática. Quer saber mais? Acesse </a:t>
            </a:r>
            <a:r>
              <a:rPr kumimoji="0" lang="pt-BR" sz="1600" b="0"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hlinkClick r:id="rId3">
                  <a:extLst>
                    <a:ext uri="{A12FA001-AC4F-418D-AE19-62706E023703}">
                      <ahyp:hlinkClr xmlns:ahyp="http://schemas.microsoft.com/office/drawing/2018/hyperlinkcolor" val="tx"/>
                    </a:ext>
                  </a:extLst>
                </a:hlinkClick>
              </a:rPr>
              <a:t>www.sicoob.com.br/sustentabilidade</a:t>
            </a: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3. Nossa cooperativa</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 SICOOB CREDIVASS é uma instituição financeira cooperativa voltada para fomentar o crédito para seu público-alvo, os cooperados, que, além de contar com um portfólio completo de produtos e serviços financeiros, têm participação nos resultados financeiros e contribuem para o desenvolvimento socioeconômico sustentável de suas comunidades.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4. Política de Crédito</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Nossa atuação dá-se principalmente por meio da concessão de empréstimos e captação de depósitos. Concessão essa que é realizada para cooperados após prévia análise, respeitando limites de alçadas pré-estabelecidos que devem ser observados e cumpridos. Realizamos, ainda, consultas cadastrais e análises através do “RATING” (avaliação por pontos), buscando assim garantir ao máximo a liquidez das operações.</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Nossa política de classificação de risco de crédito está de acordo com a Resolução CMN nº 2.682/99, havendo uma concentração de 92,07% nos níveis de “AA” a “C”.</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Imagem 4">
            <a:extLst>
              <a:ext uri="{FF2B5EF4-FFF2-40B4-BE49-F238E27FC236}">
                <a16:creationId xmlns:a16="http://schemas.microsoft.com/office/drawing/2014/main" id="{C44CD27C-47F2-D062-0207-04CFFDCA0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Tree>
    <p:extLst>
      <p:ext uri="{BB962C8B-B14F-4D97-AF65-F5344CB8AC3E}">
        <p14:creationId xmlns:p14="http://schemas.microsoft.com/office/powerpoint/2010/main" val="2097366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AD99F523-A3E9-039D-BD39-F81EE0A16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6" name="CaixaDeTexto 5">
            <a:extLst>
              <a:ext uri="{FF2B5EF4-FFF2-40B4-BE49-F238E27FC236}">
                <a16:creationId xmlns:a16="http://schemas.microsoft.com/office/drawing/2014/main" id="{1B7C7954-03E8-8F82-74D7-6377B0A249E6}"/>
              </a:ext>
            </a:extLst>
          </p:cNvPr>
          <p:cNvSpPr txBox="1"/>
          <p:nvPr/>
        </p:nvSpPr>
        <p:spPr>
          <a:xfrm>
            <a:off x="323850" y="363226"/>
            <a:ext cx="115443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5. Governança Corporativa</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participação nas decisões é um valor que permeia nosso negócio, por isso cada cooperado tem direito a voto nas assembleias. Entre as decisões, está a eleição do Conselho de Administração, que é responsável pelas decisões estratégicas.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Os atos da administração da cooperativa, bem como a validação de seus balancetes mensais e do balanço patrimonial anual, são realizados pelo Conselho Fiscal que, também eleito em Assembleia, é responsável por verificar esses assuntos de forma sistemática. Ele atua de forma complementar ao Conselho de Administração. Neste mesmo sentido, a gestão dos negócios da cooperativa no dia a dia é realizada pela Diretoria Executiva.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cooperativa possui ainda um Agente de Controles Internos, supervisionado diretamente pelo Diretor responsável pelo gerenciamento contínuo de riscos. O objetivo é acompanhar a aderência aos normativos vigentes, sejam eles internos e/ou sistêmicos (SICOOB CENTRAL CREDIMINAS e Sicoob Confederação), bem como aqueles oriundos da legislação vigente.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Os balanços da cooperativa são auditados por auditor externo, que emite relatórios, levados ao conhecimento dos Conselhos e da Diretoria. Todos esses processos são acompanhados e fiscalizados pelo Banco Central do Brasil, órgão ao qual cabe a competência de fiscalizar a cooperativa.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Tendo em vista o risco que envolve a intermediação financeira, a cooperativa adota ferramentas de gestão como o Manual de Crédito, que foi aprovado, como muitos outros manuais, pelo Sicoob Confederação e homologado pela central.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Além do Estatuto Social, seguimos regimentos e regulamentos, entre os quais destacamos o Regimento Interno, o Regimento do Conselho de Administração, o Regimento do Conselho Fiscal e o Regulamento Eleitoral.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10207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AD99F523-A3E9-039D-BD39-F81EE0A16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5" name="CaixaDeTexto 4">
            <a:extLst>
              <a:ext uri="{FF2B5EF4-FFF2-40B4-BE49-F238E27FC236}">
                <a16:creationId xmlns:a16="http://schemas.microsoft.com/office/drawing/2014/main" id="{49104955-C0A4-C231-B9AC-B43FD6F0F690}"/>
              </a:ext>
            </a:extLst>
          </p:cNvPr>
          <p:cNvSpPr txBox="1"/>
          <p:nvPr/>
        </p:nvSpPr>
        <p:spPr>
          <a:xfrm>
            <a:off x="239315" y="395548"/>
            <a:ext cx="11713369" cy="57554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cooperativa adota procedimentos para cumprir todas as normas contábeis e fiscais. Além disso, os integrantes da nossa cooperativa estão em harmonia com o Pacto de Ética e de Conduta Profissional proposto pelo Sicoob Confederação.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Todos esses mecanismos de controle, além de necessários, são fundamentais para levar aos cooperados e à sociedade a transparência da gestão e de todas as atividades desenvolvidas pela instituição.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6. Sistema de Ouvidoria</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É um canal de comunicação com os nossos cooperados e integrantes das comunidades onde estamos presentes, em que são atendidas manifestações sobre nossos produtos.</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No exercício de 2023, o SICOOB CREDIVASS registrou o total de 124 (cento e vinte e quatro) manifestações. Das reclamações, 43 (quarenta e três) foram consideradas procedentes e resolvidas dentro dos prazos regulamentares, conforme legislação vigente.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7. Fundo Garantidor do Cooperativismo de Crédito</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O </a:t>
            </a:r>
            <a:r>
              <a:rPr kumimoji="0" lang="pt-BR" sz="1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FGCoop</a:t>
            </a: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é uma associação civil sem fins lucrativos criada para tornar as cooperativas financeiras tão competitivas quanto os bancos comerciais e proteger as pessoas que depositam sua confiança em cooperativas financeiras regulamentadas. Ele assegura que o cooperado receba seu dinheiro de volta nos casos de eventual intervenção ou liquidação da cooperativa financeira pelo Banco Central do Brasil, até o limite de R$ 250 mil (duzentos e cinquenta mil reais) por CPF ou CNPJ.</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De acordo com o artigo 3º da Resolução CMN nº 4.933, de 29/7/2021, a contribuição mensal ordinária das instituições associadas ao Fundo é de 0,0125%, dos saldos das obrigações garantidas, que abrangem as mesmas modalidades protegidas pelo Fundo Garantidor de Créditos dos bancos, o FGC, ou seja, os depósitos à vista e a prazo, as letras de crédito do agronegócio, entre outros.</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44788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AD99F523-A3E9-039D-BD39-F81EE0A16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CaixaDeTexto 2">
            <a:extLst>
              <a:ext uri="{FF2B5EF4-FFF2-40B4-BE49-F238E27FC236}">
                <a16:creationId xmlns:a16="http://schemas.microsoft.com/office/drawing/2014/main" id="{33C07728-66F0-982E-6B38-8B90929A6271}"/>
              </a:ext>
            </a:extLst>
          </p:cNvPr>
          <p:cNvSpPr txBox="1"/>
          <p:nvPr/>
        </p:nvSpPr>
        <p:spPr>
          <a:xfrm>
            <a:off x="464271" y="279231"/>
            <a:ext cx="10970442"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8. Demonstrações dos Resultados da Cooperativa</a:t>
            </a:r>
            <a:endPar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Data-base: 31 de dezembro de 2023.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Unidade de Apresentação: reais</a:t>
            </a:r>
          </a:p>
        </p:txBody>
      </p:sp>
      <p:pic>
        <p:nvPicPr>
          <p:cNvPr id="6" name="Imagem 5">
            <a:extLst>
              <a:ext uri="{FF2B5EF4-FFF2-40B4-BE49-F238E27FC236}">
                <a16:creationId xmlns:a16="http://schemas.microsoft.com/office/drawing/2014/main" id="{0B2BC189-84DD-ECAF-88A4-44AB631C270C}"/>
              </a:ext>
            </a:extLst>
          </p:cNvPr>
          <p:cNvPicPr>
            <a:picLocks noChangeAspect="1"/>
          </p:cNvPicPr>
          <p:nvPr/>
        </p:nvPicPr>
        <p:blipFill>
          <a:blip r:embed="rId3"/>
          <a:stretch>
            <a:fillRect/>
          </a:stretch>
        </p:blipFill>
        <p:spPr>
          <a:xfrm>
            <a:off x="2025585" y="1110228"/>
            <a:ext cx="7847814" cy="5661313"/>
          </a:xfrm>
          <a:prstGeom prst="rect">
            <a:avLst/>
          </a:prstGeom>
        </p:spPr>
      </p:pic>
      <p:sp>
        <p:nvSpPr>
          <p:cNvPr id="7" name="Teamwork">
            <a:extLst>
              <a:ext uri="{FF2B5EF4-FFF2-40B4-BE49-F238E27FC236}">
                <a16:creationId xmlns:a16="http://schemas.microsoft.com/office/drawing/2014/main" id="{378ADBE6-AF86-FCB7-A031-0D248E309309}"/>
              </a:ext>
            </a:extLst>
          </p:cNvPr>
          <p:cNvSpPr txBox="1"/>
          <p:nvPr/>
        </p:nvSpPr>
        <p:spPr>
          <a:xfrm>
            <a:off x="0" y="5157534"/>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3839038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AD99F523-A3E9-039D-BD39-F81EE0A16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7" name="CaixaDeTexto 6">
            <a:extLst>
              <a:ext uri="{FF2B5EF4-FFF2-40B4-BE49-F238E27FC236}">
                <a16:creationId xmlns:a16="http://schemas.microsoft.com/office/drawing/2014/main" id="{8833C0C8-8B14-F218-2270-2C370D38C3EC}"/>
              </a:ext>
            </a:extLst>
          </p:cNvPr>
          <p:cNvSpPr txBox="1"/>
          <p:nvPr/>
        </p:nvSpPr>
        <p:spPr>
          <a:xfrm>
            <a:off x="718794" y="1210905"/>
            <a:ext cx="10744200"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9. Agradecimentos</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Agradecemos aos nossos cooperados pela preferência e confiança e aos empregados pela dedicação.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Conselho de Administração e Diretoria.</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SÃO GONÇALO DO SAPUCAÍ-MG, 31 de dezembro de 2023.</a:t>
            </a:r>
            <a:endParaRPr kumimoji="0" lang="pt-BR"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amwork">
            <a:extLst>
              <a:ext uri="{FF2B5EF4-FFF2-40B4-BE49-F238E27FC236}">
                <a16:creationId xmlns:a16="http://schemas.microsoft.com/office/drawing/2014/main" id="{0190229F-855B-3A40-9001-7449080AB020}"/>
              </a:ext>
            </a:extLst>
          </p:cNvPr>
          <p:cNvSpPr txBox="1"/>
          <p:nvPr/>
        </p:nvSpPr>
        <p:spPr>
          <a:xfrm>
            <a:off x="0" y="5157534"/>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3748338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AE259065-2F69-1147-1BDF-620B76420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194"/>
            <a:ext cx="6224121" cy="4768480"/>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333127" y="2243227"/>
            <a:ext cx="4728667"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Demonstrativos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Exercício 2023</a:t>
            </a:r>
          </a:p>
        </p:txBody>
      </p:sp>
      <p:pic>
        <p:nvPicPr>
          <p:cNvPr id="2" name="Imagem 1">
            <a:extLst>
              <a:ext uri="{FF2B5EF4-FFF2-40B4-BE49-F238E27FC236}">
                <a16:creationId xmlns:a16="http://schemas.microsoft.com/office/drawing/2014/main" id="{939231B5-436C-AD96-50B2-82D521323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3" name="CaixaDeTexto 2">
            <a:extLst>
              <a:ext uri="{FF2B5EF4-FFF2-40B4-BE49-F238E27FC236}">
                <a16:creationId xmlns:a16="http://schemas.microsoft.com/office/drawing/2014/main" id="{C8F1838A-0219-FC59-93CB-C5D795D20A58}"/>
              </a:ext>
            </a:extLst>
          </p:cNvPr>
          <p:cNvSpPr txBox="1"/>
          <p:nvPr/>
        </p:nvSpPr>
        <p:spPr>
          <a:xfrm>
            <a:off x="10753655" y="489303"/>
            <a:ext cx="500458" cy="769441"/>
          </a:xfrm>
          <a:prstGeom prst="rect">
            <a:avLst/>
          </a:prstGeom>
          <a:noFill/>
        </p:spPr>
        <p:txBody>
          <a:bodyPr wrap="none" rtlCol="0">
            <a:spAutoFit/>
          </a:bodyPr>
          <a:lstStyle/>
          <a:p>
            <a:r>
              <a:rPr lang="pt-BR" sz="4400" b="1" dirty="0">
                <a:solidFill>
                  <a:srgbClr val="13323D"/>
                </a:solidFill>
              </a:rPr>
              <a:t>B</a:t>
            </a:r>
          </a:p>
        </p:txBody>
      </p:sp>
      <p:pic>
        <p:nvPicPr>
          <p:cNvPr id="4" name="Imagem 3">
            <a:extLst>
              <a:ext uri="{FF2B5EF4-FFF2-40B4-BE49-F238E27FC236}">
                <a16:creationId xmlns:a16="http://schemas.microsoft.com/office/drawing/2014/main" id="{0FD06475-11A8-8704-F891-691A3551A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1118781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a:extLst>
              <a:ext uri="{FF2B5EF4-FFF2-40B4-BE49-F238E27FC236}">
                <a16:creationId xmlns:a16="http://schemas.microsoft.com/office/drawing/2014/main" id="{0D269031-CBAB-9E57-813B-57A0F0D2A8EB}"/>
              </a:ext>
            </a:extLst>
          </p:cNvPr>
          <p:cNvGraphicFramePr>
            <a:graphicFrameLocks noGrp="1"/>
          </p:cNvGraphicFramePr>
          <p:nvPr>
            <p:extLst>
              <p:ext uri="{D42A27DB-BD31-4B8C-83A1-F6EECF244321}">
                <p14:modId xmlns:p14="http://schemas.microsoft.com/office/powerpoint/2010/main" val="1547615586"/>
              </p:ext>
            </p:extLst>
          </p:nvPr>
        </p:nvGraphicFramePr>
        <p:xfrm>
          <a:off x="2846068" y="408467"/>
          <a:ext cx="8758326" cy="6200516"/>
        </p:xfrm>
        <a:graphic>
          <a:graphicData uri="http://schemas.openxmlformats.org/drawingml/2006/table">
            <a:tbl>
              <a:tblPr>
                <a:tableStyleId>{5C22544A-7EE6-4342-B048-85BDC9FD1C3A}</a:tableStyleId>
              </a:tblPr>
              <a:tblGrid>
                <a:gridCol w="5624222">
                  <a:extLst>
                    <a:ext uri="{9D8B030D-6E8A-4147-A177-3AD203B41FA5}">
                      <a16:colId xmlns:a16="http://schemas.microsoft.com/office/drawing/2014/main" val="2800692483"/>
                    </a:ext>
                  </a:extLst>
                </a:gridCol>
                <a:gridCol w="900342">
                  <a:extLst>
                    <a:ext uri="{9D8B030D-6E8A-4147-A177-3AD203B41FA5}">
                      <a16:colId xmlns:a16="http://schemas.microsoft.com/office/drawing/2014/main" val="3036561442"/>
                    </a:ext>
                  </a:extLst>
                </a:gridCol>
                <a:gridCol w="1116881">
                  <a:extLst>
                    <a:ext uri="{9D8B030D-6E8A-4147-A177-3AD203B41FA5}">
                      <a16:colId xmlns:a16="http://schemas.microsoft.com/office/drawing/2014/main" val="3791665473"/>
                    </a:ext>
                  </a:extLst>
                </a:gridCol>
                <a:gridCol w="1116881">
                  <a:extLst>
                    <a:ext uri="{9D8B030D-6E8A-4147-A177-3AD203B41FA5}">
                      <a16:colId xmlns:a16="http://schemas.microsoft.com/office/drawing/2014/main" val="1060318267"/>
                    </a:ext>
                  </a:extLst>
                </a:gridCol>
              </a:tblGrid>
              <a:tr h="198631">
                <a:tc>
                  <a:txBody>
                    <a:bodyPr/>
                    <a:lstStyle/>
                    <a:p>
                      <a:pPr algn="ctr" fontAlgn="ctr"/>
                      <a:r>
                        <a:rPr lang="pt-BR" sz="900" u="none" strike="noStrike" dirty="0">
                          <a:effectLst/>
                        </a:rPr>
                        <a:t> ATIVO</a:t>
                      </a:r>
                      <a:endParaRPr lang="pt-BR" sz="900" b="1" i="0" u="none" strike="noStrike" dirty="0">
                        <a:solidFill>
                          <a:srgbClr val="000000"/>
                        </a:solidFill>
                        <a:effectLst/>
                        <a:latin typeface="Arial" panose="020B0604020202020204" pitchFamily="34" charset="0"/>
                      </a:endParaRPr>
                    </a:p>
                  </a:txBody>
                  <a:tcPr marL="4036" marR="4036" marT="4036" marB="0" anchor="ctr">
                    <a:solidFill>
                      <a:srgbClr val="C9D200"/>
                    </a:solidFill>
                  </a:tcPr>
                </a:tc>
                <a:tc>
                  <a:txBody>
                    <a:bodyPr/>
                    <a:lstStyle/>
                    <a:p>
                      <a:pPr algn="ctr" fontAlgn="ctr"/>
                      <a:r>
                        <a:rPr lang="pt-BR" sz="900" u="none" strike="noStrike" dirty="0">
                          <a:effectLst/>
                        </a:rPr>
                        <a:t>Notas</a:t>
                      </a:r>
                      <a:endParaRPr lang="pt-BR" sz="900" b="1" i="0" u="none" strike="noStrike" dirty="0">
                        <a:solidFill>
                          <a:srgbClr val="000000"/>
                        </a:solidFill>
                        <a:effectLst/>
                        <a:latin typeface="Arial" panose="020B0604020202020204" pitchFamily="34" charset="0"/>
                      </a:endParaRPr>
                    </a:p>
                  </a:txBody>
                  <a:tcPr marL="4036" marR="4036" marT="4036" marB="0" anchor="ctr">
                    <a:solidFill>
                      <a:srgbClr val="00A091"/>
                    </a:solidFill>
                  </a:tcPr>
                </a:tc>
                <a:tc>
                  <a:txBody>
                    <a:bodyPr/>
                    <a:lstStyle/>
                    <a:p>
                      <a:pPr algn="ctr" fontAlgn="ctr"/>
                      <a:r>
                        <a:rPr lang="pt-BR" sz="900" u="none" strike="noStrike" dirty="0">
                          <a:solidFill>
                            <a:schemeClr val="bg1"/>
                          </a:solidFill>
                          <a:effectLst/>
                        </a:rPr>
                        <a:t>31/12/2023</a:t>
                      </a:r>
                    </a:p>
                    <a:p>
                      <a:pPr marL="0" marR="0" lvl="0" indent="0" algn="ctr" defTabSz="914400" rtl="0" eaLnBrk="1" fontAlgn="ctr" latinLnBrk="0" hangingPunct="1">
                        <a:lnSpc>
                          <a:spcPct val="100000"/>
                        </a:lnSpc>
                        <a:spcBef>
                          <a:spcPts val="0"/>
                        </a:spcBef>
                        <a:spcAft>
                          <a:spcPts val="0"/>
                        </a:spcAft>
                        <a:buClrTx/>
                        <a:buSzTx/>
                        <a:buFontTx/>
                        <a:buNone/>
                        <a:tabLst/>
                        <a:defRPr/>
                      </a:pPr>
                      <a:r>
                        <a:rPr lang="pt-BR" sz="900" u="none" strike="noStrike" dirty="0">
                          <a:solidFill>
                            <a:schemeClr val="bg1"/>
                          </a:solidFill>
                          <a:effectLst/>
                        </a:rPr>
                        <a:t>1.706.685.491,89</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7030A0"/>
                    </a:solidFill>
                  </a:tcPr>
                </a:tc>
                <a:tc>
                  <a:txBody>
                    <a:bodyPr/>
                    <a:lstStyle/>
                    <a:p>
                      <a:pPr algn="ctr" fontAlgn="ctr"/>
                      <a:r>
                        <a:rPr lang="pt-BR" sz="900" u="none" strike="noStrike" dirty="0">
                          <a:effectLst/>
                        </a:rPr>
                        <a:t>31/12/2022</a:t>
                      </a:r>
                    </a:p>
                    <a:p>
                      <a:pPr marL="0" marR="0" lvl="0" indent="0" algn="ctr" defTabSz="914400" rtl="0" eaLnBrk="1" fontAlgn="ctr" latinLnBrk="0" hangingPunct="1">
                        <a:lnSpc>
                          <a:spcPct val="100000"/>
                        </a:lnSpc>
                        <a:spcBef>
                          <a:spcPts val="0"/>
                        </a:spcBef>
                        <a:spcAft>
                          <a:spcPts val="0"/>
                        </a:spcAft>
                        <a:buClrTx/>
                        <a:buSzTx/>
                        <a:buFontTx/>
                        <a:buNone/>
                        <a:tabLst/>
                        <a:defRPr/>
                      </a:pPr>
                      <a:r>
                        <a:rPr lang="pt-BR" sz="900" u="none" strike="noStrike" dirty="0">
                          <a:effectLst/>
                        </a:rPr>
                        <a:t>1.247.670.426,69</a:t>
                      </a:r>
                      <a:endParaRPr lang="pt-BR" sz="900" b="1" i="0" u="none" strike="noStrike" dirty="0">
                        <a:solidFill>
                          <a:srgbClr val="000000"/>
                        </a:solidFill>
                        <a:effectLst/>
                        <a:latin typeface="Arial" panose="020B0604020202020204" pitchFamily="34" charset="0"/>
                      </a:endParaRPr>
                    </a:p>
                  </a:txBody>
                  <a:tcPr marL="4036" marR="4036" marT="4036" marB="0" anchor="ctr">
                    <a:solidFill>
                      <a:srgbClr val="7DB61C"/>
                    </a:solidFill>
                  </a:tcPr>
                </a:tc>
                <a:extLst>
                  <a:ext uri="{0D108BD9-81ED-4DB2-BD59-A6C34878D82A}">
                    <a16:rowId xmlns:a16="http://schemas.microsoft.com/office/drawing/2014/main" val="1711850184"/>
                  </a:ext>
                </a:extLst>
              </a:tr>
              <a:tr h="130281">
                <a:tc>
                  <a:txBody>
                    <a:bodyPr/>
                    <a:lstStyle/>
                    <a:p>
                      <a:pPr algn="l" fontAlgn="ctr"/>
                      <a:r>
                        <a:rPr lang="pt-BR" sz="900" b="1" u="none" strike="noStrike" dirty="0">
                          <a:effectLst/>
                        </a:rPr>
                        <a:t>DISPONIBILIDADES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dirty="0">
                          <a:effectLst/>
                        </a:rPr>
                        <a:t>4</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a:effectLst/>
                        </a:rPr>
                        <a:t>13.562.102,05</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9.638.658,96</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2123529700"/>
                  </a:ext>
                </a:extLst>
              </a:tr>
              <a:tr h="130281">
                <a:tc>
                  <a:txBody>
                    <a:bodyPr/>
                    <a:lstStyle/>
                    <a:p>
                      <a:pPr algn="l" fontAlgn="ctr"/>
                      <a:r>
                        <a:rPr lang="pt-BR" sz="900" b="1" u="none" strike="noStrike" dirty="0">
                          <a:effectLst/>
                        </a:rPr>
                        <a:t>INSTRUMENTOS FINANCEIROS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dirty="0">
                          <a:effectLst/>
                        </a:rPr>
                        <a:t> </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1.698.269.961,81</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a:effectLst/>
                        </a:rPr>
                        <a:t>1.237.251.462,88</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3821432701"/>
                  </a:ext>
                </a:extLst>
              </a:tr>
              <a:tr h="130281">
                <a:tc>
                  <a:txBody>
                    <a:bodyPr/>
                    <a:lstStyle/>
                    <a:p>
                      <a:pPr algn="l" fontAlgn="ctr"/>
                      <a:r>
                        <a:rPr lang="pt-BR" sz="900" u="none" strike="noStrike" dirty="0">
                          <a:effectLst/>
                        </a:rPr>
                        <a:t>   Aplicações Interfinanceiras de Liquidez</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dirty="0">
                          <a:effectLst/>
                        </a:rPr>
                        <a:t>5</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152.295.186,28</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62.507.550,96</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2664295648"/>
                  </a:ext>
                </a:extLst>
              </a:tr>
              <a:tr h="130281">
                <a:tc>
                  <a:txBody>
                    <a:bodyPr/>
                    <a:lstStyle/>
                    <a:p>
                      <a:pPr algn="l" fontAlgn="ctr"/>
                      <a:r>
                        <a:rPr lang="pt-BR" sz="900" u="none" strike="noStrike" dirty="0">
                          <a:effectLst/>
                        </a:rPr>
                        <a:t>   Títulos e Valores Mobiliários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a:effectLst/>
                        </a:rPr>
                        <a:t>6</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74.853.574,96</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19.769.217,02</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63188338"/>
                  </a:ext>
                </a:extLst>
              </a:tr>
              <a:tr h="130281">
                <a:tc>
                  <a:txBody>
                    <a:bodyPr/>
                    <a:lstStyle/>
                    <a:p>
                      <a:pPr algn="l" fontAlgn="ctr"/>
                      <a:r>
                        <a:rPr lang="pt-BR" sz="900" u="none" strike="noStrike" dirty="0">
                          <a:effectLst/>
                        </a:rPr>
                        <a:t>   (-) Provisão para Desvalorização de Títulos e Valores Mobiliários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(444.349,00)</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3348096941"/>
                  </a:ext>
                </a:extLst>
              </a:tr>
              <a:tr h="130281">
                <a:tc>
                  <a:txBody>
                    <a:bodyPr/>
                    <a:lstStyle/>
                    <a:p>
                      <a:pPr algn="l" fontAlgn="ctr"/>
                      <a:r>
                        <a:rPr lang="pt-BR" sz="900" u="none" strike="noStrike" dirty="0">
                          <a:effectLst/>
                        </a:rPr>
                        <a:t>   Relações Interfinanceiras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618.046.372,53</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415.161.406,36</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976727619"/>
                  </a:ext>
                </a:extLst>
              </a:tr>
              <a:tr h="130281">
                <a:tc>
                  <a:txBody>
                    <a:bodyPr/>
                    <a:lstStyle/>
                    <a:p>
                      <a:pPr algn="l" fontAlgn="ctr"/>
                      <a:r>
                        <a:rPr lang="pt-BR" sz="900" u="none" strike="noStrike" dirty="0">
                          <a:effectLst/>
                        </a:rPr>
                        <a:t>      Centralização Financeira</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618.046.372,53</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415.161.406,36</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1933537977"/>
                  </a:ext>
                </a:extLst>
              </a:tr>
              <a:tr h="130281">
                <a:tc>
                  <a:txBody>
                    <a:bodyPr/>
                    <a:lstStyle/>
                    <a:p>
                      <a:pPr algn="l" fontAlgn="ctr"/>
                      <a:r>
                        <a:rPr lang="pt-BR" sz="900" u="none" strike="noStrike" dirty="0">
                          <a:effectLst/>
                        </a:rPr>
                        <a:t>   Operações de Crédito</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a:effectLst/>
                        </a:rPr>
                        <a:t>7</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835.360.177,78</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727.182.644,61</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1455408047"/>
                  </a:ext>
                </a:extLst>
              </a:tr>
              <a:tr h="130281">
                <a:tc>
                  <a:txBody>
                    <a:bodyPr/>
                    <a:lstStyle/>
                    <a:p>
                      <a:pPr algn="l" fontAlgn="ctr"/>
                      <a:r>
                        <a:rPr lang="pt-BR" sz="900" u="none" strike="noStrike" dirty="0">
                          <a:effectLst/>
                        </a:rPr>
                        <a:t>   Outros Ativos Financeiros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a:effectLst/>
                        </a:rPr>
                        <a:t>8</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18.158.999,26</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12.630.643,93</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814312589"/>
                  </a:ext>
                </a:extLst>
              </a:tr>
              <a:tr h="130281">
                <a:tc>
                  <a:txBody>
                    <a:bodyPr/>
                    <a:lstStyle/>
                    <a:p>
                      <a:pPr algn="l" fontAlgn="ctr"/>
                      <a:r>
                        <a:rPr lang="pt-BR" sz="900" b="1" u="none" strike="noStrike" dirty="0">
                          <a:effectLst/>
                        </a:rPr>
                        <a:t>(-) PROVISÕES PARA PERDAS ESPERADAS ASSOCIADAS </a:t>
                      </a:r>
                      <a:r>
                        <a:rPr lang="pt-BR" sz="900" u="none" strike="noStrike" dirty="0">
                          <a:effectLst/>
                        </a:rPr>
                        <a:t>AO RISCO DE CRÉDITO</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dirty="0">
                          <a:effectLst/>
                        </a:rPr>
                        <a:t> </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(36.451.259,92)</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(25.934.021,92)</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4065941994"/>
                  </a:ext>
                </a:extLst>
              </a:tr>
              <a:tr h="130281">
                <a:tc>
                  <a:txBody>
                    <a:bodyPr/>
                    <a:lstStyle/>
                    <a:p>
                      <a:pPr algn="l" fontAlgn="ctr"/>
                      <a:r>
                        <a:rPr lang="pt-BR" sz="900" u="none" strike="noStrike" dirty="0">
                          <a:effectLst/>
                        </a:rPr>
                        <a:t>   (-) Operações de Crédito</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dirty="0">
                          <a:effectLst/>
                        </a:rPr>
                        <a:t>7.b</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(33.044.519,93)</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(24.088.626,49)</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1586998141"/>
                  </a:ext>
                </a:extLst>
              </a:tr>
              <a:tr h="130281">
                <a:tc>
                  <a:txBody>
                    <a:bodyPr/>
                    <a:lstStyle/>
                    <a:p>
                      <a:pPr algn="l" fontAlgn="ctr"/>
                      <a:r>
                        <a:rPr lang="pt-BR" sz="900" u="none" strike="noStrike" dirty="0">
                          <a:effectLst/>
                        </a:rPr>
                        <a:t>   (-) Outras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dirty="0">
                          <a:effectLst/>
                        </a:rPr>
                        <a:t>8.1</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(3.406.739,99)</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(1.845.395,43)</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27952350"/>
                  </a:ext>
                </a:extLst>
              </a:tr>
              <a:tr h="130281">
                <a:tc>
                  <a:txBody>
                    <a:bodyPr/>
                    <a:lstStyle/>
                    <a:p>
                      <a:pPr algn="l" fontAlgn="ctr"/>
                      <a:r>
                        <a:rPr lang="pt-BR" sz="900" b="1" u="none" strike="noStrike" dirty="0">
                          <a:effectLst/>
                        </a:rPr>
                        <a:t>ATIVOS FISCAIS CORRENTES E DIFERIDOS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dirty="0">
                          <a:effectLst/>
                        </a:rPr>
                        <a:t>9</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1.059.041,62</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885.395,05</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2199243111"/>
                  </a:ext>
                </a:extLst>
              </a:tr>
              <a:tr h="130281">
                <a:tc>
                  <a:txBody>
                    <a:bodyPr/>
                    <a:lstStyle/>
                    <a:p>
                      <a:pPr algn="l" fontAlgn="ctr"/>
                      <a:r>
                        <a:rPr lang="pt-BR" sz="900" b="1" u="none" strike="noStrike" dirty="0">
                          <a:effectLst/>
                        </a:rPr>
                        <a:t>OUTROS ATIVOS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10</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3.347.908,06</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4.659.558,27</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4284437332"/>
                  </a:ext>
                </a:extLst>
              </a:tr>
              <a:tr h="130281">
                <a:tc>
                  <a:txBody>
                    <a:bodyPr/>
                    <a:lstStyle/>
                    <a:p>
                      <a:pPr algn="l" fontAlgn="ctr"/>
                      <a:r>
                        <a:rPr lang="pt-BR" sz="900" b="1" u="none" strike="noStrike" dirty="0">
                          <a:effectLst/>
                        </a:rPr>
                        <a:t>INVESTIMENTOS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11</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a:effectLst/>
                        </a:rPr>
                        <a:t>300.000,00</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300.000,00</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1195981908"/>
                  </a:ext>
                </a:extLst>
              </a:tr>
              <a:tr h="130281">
                <a:tc>
                  <a:txBody>
                    <a:bodyPr/>
                    <a:lstStyle/>
                    <a:p>
                      <a:pPr algn="l" fontAlgn="ctr"/>
                      <a:r>
                        <a:rPr lang="pt-BR" sz="900" b="1" u="none" strike="noStrike" dirty="0">
                          <a:effectLst/>
                        </a:rPr>
                        <a:t>IMOBILIZADO DE USO</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12</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a:effectLst/>
                        </a:rPr>
                        <a:t>39.243.942,62</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31.284.145,87</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3268880681"/>
                  </a:ext>
                </a:extLst>
              </a:tr>
              <a:tr h="130281">
                <a:tc>
                  <a:txBody>
                    <a:bodyPr/>
                    <a:lstStyle/>
                    <a:p>
                      <a:pPr algn="l" fontAlgn="ctr"/>
                      <a:r>
                        <a:rPr lang="pt-BR" sz="900" b="1" u="none" strike="noStrike" dirty="0">
                          <a:effectLst/>
                        </a:rPr>
                        <a:t>INTANGÍVEL</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13</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1.224,00</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1.224,00</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4253637396"/>
                  </a:ext>
                </a:extLst>
              </a:tr>
              <a:tr h="130281">
                <a:tc>
                  <a:txBody>
                    <a:bodyPr/>
                    <a:lstStyle/>
                    <a:p>
                      <a:pPr algn="l" fontAlgn="ctr"/>
                      <a:r>
                        <a:rPr lang="pt-BR" sz="900" b="1" u="none" strike="noStrike" dirty="0">
                          <a:effectLst/>
                        </a:rPr>
                        <a:t>(-) DEPRECIAÇÕES E AMORTIZAÇÕES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12/13</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(12.647.428,35)</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(10.415.996,42)</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550561468"/>
                  </a:ext>
                </a:extLst>
              </a:tr>
              <a:tr h="130281">
                <a:tc>
                  <a:txBody>
                    <a:bodyPr/>
                    <a:lstStyle/>
                    <a:p>
                      <a:pPr algn="l" fontAlgn="ctr"/>
                      <a:r>
                        <a:rPr lang="pt-BR" sz="900" b="1" u="none" strike="noStrike" dirty="0">
                          <a:solidFill>
                            <a:schemeClr val="bg1"/>
                          </a:solidFill>
                          <a:effectLst/>
                        </a:rPr>
                        <a:t>TOTAL DO ATIVO</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13323D"/>
                    </a:solidFill>
                  </a:tcPr>
                </a:tc>
                <a:tc>
                  <a:txBody>
                    <a:bodyPr/>
                    <a:lstStyle/>
                    <a:p>
                      <a:pPr algn="ctr" fontAlgn="ctr"/>
                      <a:r>
                        <a:rPr lang="pt-BR" sz="900" u="none" strike="noStrike" dirty="0">
                          <a:effectLst/>
                        </a:rPr>
                        <a:t> </a:t>
                      </a:r>
                      <a:endParaRPr lang="pt-BR" sz="900" b="1" i="0" u="none" strike="noStrike" dirty="0">
                        <a:solidFill>
                          <a:srgbClr val="000000"/>
                        </a:solidFill>
                        <a:effectLst/>
                        <a:latin typeface="Arial" panose="020B0604020202020204" pitchFamily="34" charset="0"/>
                      </a:endParaRPr>
                    </a:p>
                  </a:txBody>
                  <a:tcPr marL="4036" marR="4036" marT="4036" marB="0" anchor="ctr">
                    <a:solidFill>
                      <a:srgbClr val="13323D"/>
                    </a:solidFill>
                  </a:tcPr>
                </a:tc>
                <a:tc>
                  <a:txBody>
                    <a:bodyPr/>
                    <a:lstStyle/>
                    <a:p>
                      <a:pPr algn="r" fontAlgn="ctr"/>
                      <a:r>
                        <a:rPr lang="pt-BR" sz="900" u="none" strike="noStrike" dirty="0">
                          <a:solidFill>
                            <a:schemeClr val="bg1"/>
                          </a:solidFill>
                          <a:effectLst/>
                        </a:rPr>
                        <a:t>1.706.685.491,89</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13323D"/>
                    </a:solidFill>
                  </a:tcPr>
                </a:tc>
                <a:tc>
                  <a:txBody>
                    <a:bodyPr/>
                    <a:lstStyle/>
                    <a:p>
                      <a:pPr algn="r" fontAlgn="ctr"/>
                      <a:r>
                        <a:rPr lang="pt-BR" sz="900" u="none" strike="noStrike" dirty="0">
                          <a:solidFill>
                            <a:schemeClr val="bg1"/>
                          </a:solidFill>
                          <a:effectLst/>
                        </a:rPr>
                        <a:t>1.247.670.426,69</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13323D"/>
                    </a:solidFill>
                  </a:tcPr>
                </a:tc>
                <a:extLst>
                  <a:ext uri="{0D108BD9-81ED-4DB2-BD59-A6C34878D82A}">
                    <a16:rowId xmlns:a16="http://schemas.microsoft.com/office/drawing/2014/main" val="1289043198"/>
                  </a:ext>
                </a:extLst>
              </a:tr>
              <a:tr h="130281">
                <a:tc>
                  <a:txBody>
                    <a:bodyPr/>
                    <a:lstStyle/>
                    <a:p>
                      <a:pPr algn="l" fontAlgn="ctr"/>
                      <a:r>
                        <a:rPr lang="pt-BR" sz="900" u="none" strike="noStrike" dirty="0">
                          <a:effectLst/>
                        </a:rPr>
                        <a:t> </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solidFill>
                  </a:tcP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tc>
                <a:tc>
                  <a:txBody>
                    <a:bodyPr/>
                    <a:lstStyle/>
                    <a:p>
                      <a:pPr algn="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tc>
                <a:tc>
                  <a:txBody>
                    <a:bodyPr/>
                    <a:lstStyle/>
                    <a:p>
                      <a:pPr algn="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tc>
                <a:extLst>
                  <a:ext uri="{0D108BD9-81ED-4DB2-BD59-A6C34878D82A}">
                    <a16:rowId xmlns:a16="http://schemas.microsoft.com/office/drawing/2014/main" val="3137899070"/>
                  </a:ext>
                </a:extLst>
              </a:tr>
              <a:tr h="382494">
                <a:tc>
                  <a:txBody>
                    <a:bodyPr/>
                    <a:lstStyle/>
                    <a:p>
                      <a:pPr algn="l" fontAlgn="ctr"/>
                      <a:endParaRPr lang="pt-BR" sz="900" b="1" u="none" strike="noStrike" dirty="0">
                        <a:solidFill>
                          <a:schemeClr val="bg1"/>
                        </a:solidFill>
                        <a:effectLst/>
                      </a:endParaRPr>
                    </a:p>
                    <a:p>
                      <a:pPr algn="l" fontAlgn="ctr"/>
                      <a:r>
                        <a:rPr lang="pt-BR" sz="900" b="1" u="none" strike="noStrike" dirty="0">
                          <a:solidFill>
                            <a:schemeClr val="bg1"/>
                          </a:solidFill>
                          <a:effectLst/>
                        </a:rPr>
                        <a:t>PASSIVO E PATRIMÔNIO LÍQUIDO</a:t>
                      </a:r>
                    </a:p>
                    <a:p>
                      <a:pPr algn="l" fontAlgn="ctr"/>
                      <a:endParaRPr lang="pt-BR" sz="900" b="1" i="0" u="none" strike="noStrike" dirty="0">
                        <a:solidFill>
                          <a:srgbClr val="000000"/>
                        </a:solidFill>
                        <a:effectLst/>
                        <a:latin typeface="Arial" panose="020B0604020202020204" pitchFamily="34" charset="0"/>
                      </a:endParaRPr>
                    </a:p>
                  </a:txBody>
                  <a:tcPr marL="4036" marR="4036" marT="4036" marB="0" anchor="ctr">
                    <a:solidFill>
                      <a:srgbClr val="C9D200"/>
                    </a:solidFill>
                  </a:tcPr>
                </a:tc>
                <a:tc>
                  <a:txBody>
                    <a:bodyPr/>
                    <a:lstStyle/>
                    <a:p>
                      <a:pPr algn="ctr" fontAlgn="ctr"/>
                      <a:r>
                        <a:rPr lang="pt-BR" sz="900" u="none" strike="noStrike" dirty="0">
                          <a:effectLst/>
                        </a:rPr>
                        <a:t> </a:t>
                      </a:r>
                      <a:endParaRPr lang="pt-BR" sz="900" b="1" i="0" u="none" strike="noStrike" dirty="0">
                        <a:solidFill>
                          <a:srgbClr val="000000"/>
                        </a:solidFill>
                        <a:effectLst/>
                        <a:latin typeface="Arial" panose="020B0604020202020204" pitchFamily="34" charset="0"/>
                      </a:endParaRPr>
                    </a:p>
                  </a:txBody>
                  <a:tcPr marL="4036" marR="4036" marT="4036" marB="0" anchor="ctr">
                    <a:solidFill>
                      <a:srgbClr val="00A091"/>
                    </a:solidFill>
                  </a:tcPr>
                </a:tc>
                <a:tc>
                  <a:txBody>
                    <a:bodyPr/>
                    <a:lstStyle/>
                    <a:p>
                      <a:pPr algn="r" fontAlgn="ctr"/>
                      <a:r>
                        <a:rPr lang="pt-BR" sz="900" u="none" strike="noStrike" dirty="0">
                          <a:solidFill>
                            <a:schemeClr val="bg1"/>
                          </a:solidFill>
                          <a:effectLst/>
                        </a:rPr>
                        <a:t>1.706.685.491,89</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7030A0"/>
                    </a:solidFill>
                  </a:tcPr>
                </a:tc>
                <a:tc>
                  <a:txBody>
                    <a:bodyPr/>
                    <a:lstStyle/>
                    <a:p>
                      <a:pPr algn="r" fontAlgn="ctr"/>
                      <a:r>
                        <a:rPr lang="pt-BR" sz="900" u="none" strike="noStrike" dirty="0">
                          <a:solidFill>
                            <a:schemeClr val="bg1"/>
                          </a:solidFill>
                          <a:effectLst/>
                        </a:rPr>
                        <a:t>1.247.670.426,69</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7DB61C"/>
                    </a:solidFill>
                  </a:tcPr>
                </a:tc>
                <a:extLst>
                  <a:ext uri="{0D108BD9-81ED-4DB2-BD59-A6C34878D82A}">
                    <a16:rowId xmlns:a16="http://schemas.microsoft.com/office/drawing/2014/main" val="2114069311"/>
                  </a:ext>
                </a:extLst>
              </a:tr>
              <a:tr h="130281">
                <a:tc>
                  <a:txBody>
                    <a:bodyPr/>
                    <a:lstStyle/>
                    <a:p>
                      <a:pPr algn="l" fontAlgn="ctr"/>
                      <a:r>
                        <a:rPr lang="pt-BR" sz="900" b="1" u="none" strike="noStrike" dirty="0">
                          <a:effectLst/>
                        </a:rPr>
                        <a:t>DEPÓSITOS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dirty="0">
                          <a:effectLst/>
                        </a:rPr>
                        <a:t>14</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974.413.394,22</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732.311.937,13</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1094855588"/>
                  </a:ext>
                </a:extLst>
              </a:tr>
              <a:tr h="130281">
                <a:tc>
                  <a:txBody>
                    <a:bodyPr/>
                    <a:lstStyle/>
                    <a:p>
                      <a:pPr algn="l" fontAlgn="ctr"/>
                      <a:r>
                        <a:rPr lang="pt-BR" sz="900" u="none" strike="noStrike" dirty="0">
                          <a:effectLst/>
                        </a:rPr>
                        <a:t>   Depósitos à Vista</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dirty="0">
                          <a:effectLst/>
                        </a:rPr>
                        <a:t> </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354.756.310,86</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292.969.618,09</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2282363717"/>
                  </a:ext>
                </a:extLst>
              </a:tr>
              <a:tr h="130281">
                <a:tc>
                  <a:txBody>
                    <a:bodyPr/>
                    <a:lstStyle/>
                    <a:p>
                      <a:pPr algn="l" fontAlgn="ctr"/>
                      <a:r>
                        <a:rPr lang="pt-BR" sz="900" u="none" strike="noStrike" dirty="0">
                          <a:effectLst/>
                        </a:rPr>
                        <a:t>   Depósitos Sob Aviso</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468.061,31</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484.435,87</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2881195211"/>
                  </a:ext>
                </a:extLst>
              </a:tr>
              <a:tr h="130281">
                <a:tc>
                  <a:txBody>
                    <a:bodyPr/>
                    <a:lstStyle/>
                    <a:p>
                      <a:pPr algn="l" fontAlgn="ctr"/>
                      <a:r>
                        <a:rPr lang="pt-BR" sz="900" u="none" strike="noStrike" dirty="0">
                          <a:effectLst/>
                        </a:rPr>
                        <a:t>   Depósitos a Prazo</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619.189.022,05</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438.857.883,17</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3967430853"/>
                  </a:ext>
                </a:extLst>
              </a:tr>
              <a:tr h="130281">
                <a:tc>
                  <a:txBody>
                    <a:bodyPr/>
                    <a:lstStyle/>
                    <a:p>
                      <a:pPr algn="l" fontAlgn="ctr"/>
                      <a:r>
                        <a:rPr lang="pt-BR" sz="900" b="1" u="none" strike="noStrike" dirty="0">
                          <a:effectLst/>
                        </a:rPr>
                        <a:t>DEMAIS INSTRUMENTOS FINANCEIROS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dirty="0">
                          <a:effectLst/>
                        </a:rPr>
                        <a:t> </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486.889.117,14</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328.935.724,55</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1756150106"/>
                  </a:ext>
                </a:extLst>
              </a:tr>
              <a:tr h="130281">
                <a:tc>
                  <a:txBody>
                    <a:bodyPr/>
                    <a:lstStyle/>
                    <a:p>
                      <a:pPr algn="l" fontAlgn="ctr"/>
                      <a:r>
                        <a:rPr lang="pt-BR" sz="900" u="none" strike="noStrike" dirty="0">
                          <a:effectLst/>
                        </a:rPr>
                        <a:t>   Recursos de Aceite e Emissão de Títulos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dirty="0">
                          <a:effectLst/>
                        </a:rPr>
                        <a:t>15</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243.510.157,07</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160.551.780,84</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672522688"/>
                  </a:ext>
                </a:extLst>
              </a:tr>
              <a:tr h="130281">
                <a:tc>
                  <a:txBody>
                    <a:bodyPr/>
                    <a:lstStyle/>
                    <a:p>
                      <a:pPr algn="l" fontAlgn="ctr"/>
                      <a:r>
                        <a:rPr lang="pt-BR" sz="900" u="none" strike="noStrike" dirty="0">
                          <a:effectLst/>
                        </a:rPr>
                        <a:t>   Relações Interfinanceiras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dirty="0">
                          <a:effectLst/>
                        </a:rPr>
                        <a:t>16</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230.331.324,71</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153.902.909,66</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2646875310"/>
                  </a:ext>
                </a:extLst>
              </a:tr>
              <a:tr h="130281">
                <a:tc>
                  <a:txBody>
                    <a:bodyPr/>
                    <a:lstStyle/>
                    <a:p>
                      <a:pPr algn="l" fontAlgn="ctr"/>
                      <a:r>
                        <a:rPr lang="pt-BR" sz="900" u="none" strike="noStrike" dirty="0">
                          <a:effectLst/>
                        </a:rPr>
                        <a:t>      Repasses Interfinanceiros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230.331.324,71</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153.902.909,66</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3346735798"/>
                  </a:ext>
                </a:extLst>
              </a:tr>
              <a:tr h="130281">
                <a:tc>
                  <a:txBody>
                    <a:bodyPr/>
                    <a:lstStyle/>
                    <a:p>
                      <a:pPr algn="l" fontAlgn="ctr"/>
                      <a:r>
                        <a:rPr lang="pt-BR" sz="900" u="none" strike="noStrike" dirty="0">
                          <a:effectLst/>
                        </a:rPr>
                        <a:t>   Outros Passivos Financeiros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ctr" fontAlgn="ctr"/>
                      <a:r>
                        <a:rPr lang="pt-BR" sz="900" u="none" strike="noStrike" dirty="0">
                          <a:effectLst/>
                        </a:rPr>
                        <a:t>17</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a:effectLst/>
                        </a:rPr>
                        <a:t>13.047.635,36</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95000"/>
                      </a:schemeClr>
                    </a:solidFill>
                  </a:tcPr>
                </a:tc>
                <a:tc>
                  <a:txBody>
                    <a:bodyPr/>
                    <a:lstStyle/>
                    <a:p>
                      <a:pPr algn="r" fontAlgn="ctr"/>
                      <a:r>
                        <a:rPr lang="pt-BR" sz="900" u="none" strike="noStrike" dirty="0">
                          <a:effectLst/>
                        </a:rPr>
                        <a:t>14.481.034,05</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95000"/>
                      </a:schemeClr>
                    </a:solidFill>
                  </a:tcPr>
                </a:tc>
                <a:extLst>
                  <a:ext uri="{0D108BD9-81ED-4DB2-BD59-A6C34878D82A}">
                    <a16:rowId xmlns:a16="http://schemas.microsoft.com/office/drawing/2014/main" val="4265515944"/>
                  </a:ext>
                </a:extLst>
              </a:tr>
              <a:tr h="130281">
                <a:tc>
                  <a:txBody>
                    <a:bodyPr/>
                    <a:lstStyle/>
                    <a:p>
                      <a:pPr algn="l" fontAlgn="ctr"/>
                      <a:r>
                        <a:rPr lang="pt-BR" sz="900" b="1" u="none" strike="noStrike" dirty="0">
                          <a:effectLst/>
                        </a:rPr>
                        <a:t>PROVISÕES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dirty="0">
                          <a:effectLst/>
                        </a:rPr>
                        <a:t>18</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a:effectLst/>
                        </a:rPr>
                        <a:t>6.266.328,74</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a:effectLst/>
                        </a:rPr>
                        <a:t>4.867.568,36</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615220064"/>
                  </a:ext>
                </a:extLst>
              </a:tr>
              <a:tr h="130281">
                <a:tc>
                  <a:txBody>
                    <a:bodyPr/>
                    <a:lstStyle/>
                    <a:p>
                      <a:pPr algn="l" fontAlgn="ctr"/>
                      <a:r>
                        <a:rPr lang="pt-BR" sz="900" b="1" u="none" strike="noStrike" dirty="0">
                          <a:effectLst/>
                        </a:rPr>
                        <a:t>OBRIGAÇÕES FISCAIS CORRENTES E DIFERIDAS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19</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4.041.066,54</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4.062.719,07</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645623590"/>
                  </a:ext>
                </a:extLst>
              </a:tr>
              <a:tr h="130281">
                <a:tc>
                  <a:txBody>
                    <a:bodyPr/>
                    <a:lstStyle/>
                    <a:p>
                      <a:pPr algn="l" fontAlgn="ctr"/>
                      <a:r>
                        <a:rPr lang="pt-BR" sz="900" b="1" u="none" strike="noStrike" dirty="0">
                          <a:effectLst/>
                        </a:rPr>
                        <a:t>OUTROS PASSIVOS</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20</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a:effectLst/>
                        </a:rPr>
                        <a:t>23.224.430,39</a:t>
                      </a:r>
                      <a:endParaRPr lang="pt-BR" sz="900" b="1"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17.372.154,34</a:t>
                      </a:r>
                      <a:endParaRPr lang="pt-BR" sz="900" b="1"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3088650857"/>
                  </a:ext>
                </a:extLst>
              </a:tr>
              <a:tr h="130281">
                <a:tc>
                  <a:txBody>
                    <a:bodyPr/>
                    <a:lstStyle/>
                    <a:p>
                      <a:pPr algn="l" fontAlgn="ctr"/>
                      <a:r>
                        <a:rPr lang="pt-BR" sz="900" u="none" strike="noStrike" dirty="0">
                          <a:effectLst/>
                        </a:rPr>
                        <a:t> </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solidFill>
                  </a:tcP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tc>
                <a:tc>
                  <a:txBody>
                    <a:bodyPr/>
                    <a:lstStyle/>
                    <a:p>
                      <a:pPr algn="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tc>
                <a:tc>
                  <a:txBody>
                    <a:bodyPr/>
                    <a:lstStyle/>
                    <a:p>
                      <a:pPr algn="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tc>
                <a:extLst>
                  <a:ext uri="{0D108BD9-81ED-4DB2-BD59-A6C34878D82A}">
                    <a16:rowId xmlns:a16="http://schemas.microsoft.com/office/drawing/2014/main" val="3513470851"/>
                  </a:ext>
                </a:extLst>
              </a:tr>
              <a:tr h="130281">
                <a:tc>
                  <a:txBody>
                    <a:bodyPr/>
                    <a:lstStyle/>
                    <a:p>
                      <a:pPr algn="l" fontAlgn="ctr"/>
                      <a:r>
                        <a:rPr lang="pt-BR" sz="900" b="1" u="none" strike="noStrike" dirty="0">
                          <a:solidFill>
                            <a:schemeClr val="bg1"/>
                          </a:solidFill>
                          <a:effectLst/>
                        </a:rPr>
                        <a:t>PATRIMÔNIO LÍQUIDO</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13323D"/>
                    </a:solidFill>
                  </a:tcPr>
                </a:tc>
                <a:tc>
                  <a:txBody>
                    <a:bodyPr/>
                    <a:lstStyle/>
                    <a:p>
                      <a:pPr algn="ctr" fontAlgn="ctr"/>
                      <a:r>
                        <a:rPr lang="pt-BR" sz="900" u="none" strike="noStrike" dirty="0">
                          <a:effectLst/>
                        </a:rPr>
                        <a:t> </a:t>
                      </a:r>
                      <a:endParaRPr lang="pt-BR" sz="900" b="1" i="0" u="none" strike="noStrike" dirty="0">
                        <a:solidFill>
                          <a:srgbClr val="000000"/>
                        </a:solidFill>
                        <a:effectLst/>
                        <a:latin typeface="Arial" panose="020B0604020202020204" pitchFamily="34" charset="0"/>
                      </a:endParaRPr>
                    </a:p>
                  </a:txBody>
                  <a:tcPr marL="4036" marR="4036" marT="4036" marB="0" anchor="ctr">
                    <a:solidFill>
                      <a:srgbClr val="13323D"/>
                    </a:solidFill>
                  </a:tcPr>
                </a:tc>
                <a:tc>
                  <a:txBody>
                    <a:bodyPr/>
                    <a:lstStyle/>
                    <a:p>
                      <a:pPr algn="r" fontAlgn="ctr"/>
                      <a:r>
                        <a:rPr lang="pt-BR" sz="900" u="none" strike="noStrike" dirty="0">
                          <a:solidFill>
                            <a:schemeClr val="bg1"/>
                          </a:solidFill>
                          <a:effectLst/>
                        </a:rPr>
                        <a:t>211.851.154,86</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13323D"/>
                    </a:solidFill>
                  </a:tcPr>
                </a:tc>
                <a:tc>
                  <a:txBody>
                    <a:bodyPr/>
                    <a:lstStyle/>
                    <a:p>
                      <a:pPr algn="r" fontAlgn="ctr"/>
                      <a:r>
                        <a:rPr lang="pt-BR" sz="900" u="none" strike="noStrike" dirty="0">
                          <a:solidFill>
                            <a:schemeClr val="bg1"/>
                          </a:solidFill>
                          <a:effectLst/>
                        </a:rPr>
                        <a:t>160.120.323,24</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13323D"/>
                    </a:solidFill>
                  </a:tcPr>
                </a:tc>
                <a:extLst>
                  <a:ext uri="{0D108BD9-81ED-4DB2-BD59-A6C34878D82A}">
                    <a16:rowId xmlns:a16="http://schemas.microsoft.com/office/drawing/2014/main" val="2329982307"/>
                  </a:ext>
                </a:extLst>
              </a:tr>
              <a:tr h="130281">
                <a:tc>
                  <a:txBody>
                    <a:bodyPr/>
                    <a:lstStyle/>
                    <a:p>
                      <a:pPr algn="l" fontAlgn="ctr"/>
                      <a:r>
                        <a:rPr lang="pt-BR" sz="900" u="none" strike="noStrike" dirty="0">
                          <a:effectLst/>
                        </a:rPr>
                        <a:t>   CAPITAL SOCIAL</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21</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64.274.717,82</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46.482.546,49</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727106425"/>
                  </a:ext>
                </a:extLst>
              </a:tr>
              <a:tr h="130281">
                <a:tc>
                  <a:txBody>
                    <a:bodyPr/>
                    <a:lstStyle/>
                    <a:p>
                      <a:pPr algn="l" fontAlgn="ctr"/>
                      <a:r>
                        <a:rPr lang="pt-BR" sz="900" u="none" strike="noStrike" dirty="0">
                          <a:effectLst/>
                        </a:rPr>
                        <a:t>   RESERVAS DE SOBRAS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21.c</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a:effectLst/>
                        </a:rPr>
                        <a:t>122.537.577,60</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94.606.929,11</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907278120"/>
                  </a:ext>
                </a:extLst>
              </a:tr>
              <a:tr h="130281">
                <a:tc>
                  <a:txBody>
                    <a:bodyPr/>
                    <a:lstStyle/>
                    <a:p>
                      <a:pPr algn="l" fontAlgn="ctr"/>
                      <a:r>
                        <a:rPr lang="pt-BR" sz="900" u="none" strike="noStrike" dirty="0">
                          <a:effectLst/>
                        </a:rPr>
                        <a:t>   SOBRAS OU PERDAS ACUMULADAS</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a:effectLst/>
                        </a:rPr>
                        <a:t>25.038.859,44</a:t>
                      </a:r>
                      <a:endParaRPr lang="pt-BR" sz="900" b="0" i="0" u="none" strike="noStrike">
                        <a:solidFill>
                          <a:srgbClr val="000000"/>
                        </a:solidFill>
                        <a:effectLst/>
                        <a:latin typeface="Arial" panose="020B0604020202020204" pitchFamily="34" charset="0"/>
                      </a:endParaRPr>
                    </a:p>
                  </a:txBody>
                  <a:tcPr marL="4036" marR="4036" marT="4036" marB="0" anchor="ctr">
                    <a:solidFill>
                      <a:schemeClr val="bg1">
                        <a:lumMod val="75000"/>
                      </a:schemeClr>
                    </a:solidFill>
                  </a:tcPr>
                </a:tc>
                <a:tc>
                  <a:txBody>
                    <a:bodyPr/>
                    <a:lstStyle/>
                    <a:p>
                      <a:pPr algn="r" fontAlgn="ctr"/>
                      <a:r>
                        <a:rPr lang="pt-BR" sz="900" u="none" strike="noStrike" dirty="0">
                          <a:effectLst/>
                        </a:rPr>
                        <a:t>19.030.847,64</a:t>
                      </a:r>
                      <a:endParaRPr lang="pt-BR" sz="900" b="0" i="0" u="none" strike="noStrike" dirty="0">
                        <a:solidFill>
                          <a:srgbClr val="000000"/>
                        </a:solidFill>
                        <a:effectLst/>
                        <a:latin typeface="Arial" panose="020B0604020202020204" pitchFamily="34" charset="0"/>
                      </a:endParaRPr>
                    </a:p>
                  </a:txBody>
                  <a:tcPr marL="4036" marR="4036" marT="4036" marB="0" anchor="ctr">
                    <a:solidFill>
                      <a:schemeClr val="bg1">
                        <a:lumMod val="75000"/>
                      </a:schemeClr>
                    </a:solidFill>
                  </a:tcPr>
                </a:tc>
                <a:extLst>
                  <a:ext uri="{0D108BD9-81ED-4DB2-BD59-A6C34878D82A}">
                    <a16:rowId xmlns:a16="http://schemas.microsoft.com/office/drawing/2014/main" val="2582109062"/>
                  </a:ext>
                </a:extLst>
              </a:tr>
              <a:tr h="130281">
                <a:tc>
                  <a:txBody>
                    <a:bodyPr/>
                    <a:lstStyle/>
                    <a:p>
                      <a:pPr algn="l" fontAlgn="ctr"/>
                      <a:r>
                        <a:rPr lang="pt-BR" sz="900" b="1" u="none" strike="noStrike" dirty="0">
                          <a:solidFill>
                            <a:schemeClr val="bg1"/>
                          </a:solidFill>
                          <a:effectLst/>
                        </a:rPr>
                        <a:t>TOTAL DO PASSIVO E PATRIMÔNIO LÍQUIDO</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13323D"/>
                    </a:solidFill>
                  </a:tcPr>
                </a:tc>
                <a:tc>
                  <a:txBody>
                    <a:bodyPr/>
                    <a:lstStyle/>
                    <a:p>
                      <a:pPr algn="ctr" fontAlgn="ctr"/>
                      <a:r>
                        <a:rPr lang="pt-BR" sz="900" u="none" strike="noStrike" dirty="0">
                          <a:effectLst/>
                        </a:rPr>
                        <a:t> </a:t>
                      </a:r>
                      <a:endParaRPr lang="pt-BR" sz="900" b="1" i="0" u="none" strike="noStrike" dirty="0">
                        <a:solidFill>
                          <a:srgbClr val="000000"/>
                        </a:solidFill>
                        <a:effectLst/>
                        <a:latin typeface="Arial" panose="020B0604020202020204" pitchFamily="34" charset="0"/>
                      </a:endParaRPr>
                    </a:p>
                  </a:txBody>
                  <a:tcPr marL="4036" marR="4036" marT="4036" marB="0" anchor="ctr">
                    <a:solidFill>
                      <a:srgbClr val="13323D"/>
                    </a:solidFill>
                  </a:tcPr>
                </a:tc>
                <a:tc>
                  <a:txBody>
                    <a:bodyPr/>
                    <a:lstStyle/>
                    <a:p>
                      <a:pPr algn="r" fontAlgn="ctr"/>
                      <a:r>
                        <a:rPr lang="pt-BR" sz="900" u="none" strike="noStrike" dirty="0">
                          <a:solidFill>
                            <a:schemeClr val="bg1"/>
                          </a:solidFill>
                          <a:effectLst/>
                        </a:rPr>
                        <a:t>1.706.685.491,89</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13323D"/>
                    </a:solidFill>
                  </a:tcPr>
                </a:tc>
                <a:tc>
                  <a:txBody>
                    <a:bodyPr/>
                    <a:lstStyle/>
                    <a:p>
                      <a:pPr algn="r" fontAlgn="ctr"/>
                      <a:r>
                        <a:rPr lang="pt-BR" sz="900" u="none" strike="noStrike" dirty="0">
                          <a:solidFill>
                            <a:schemeClr val="bg1"/>
                          </a:solidFill>
                          <a:effectLst/>
                        </a:rPr>
                        <a:t>1.247.670.426,69</a:t>
                      </a:r>
                      <a:endParaRPr lang="pt-BR" sz="900" b="1" i="0" u="none" strike="noStrike" dirty="0">
                        <a:solidFill>
                          <a:schemeClr val="bg1"/>
                        </a:solidFill>
                        <a:effectLst/>
                        <a:latin typeface="Arial" panose="020B0604020202020204" pitchFamily="34" charset="0"/>
                      </a:endParaRPr>
                    </a:p>
                  </a:txBody>
                  <a:tcPr marL="4036" marR="4036" marT="4036" marB="0" anchor="ctr">
                    <a:solidFill>
                      <a:srgbClr val="13323D"/>
                    </a:solidFill>
                  </a:tcPr>
                </a:tc>
                <a:extLst>
                  <a:ext uri="{0D108BD9-81ED-4DB2-BD59-A6C34878D82A}">
                    <a16:rowId xmlns:a16="http://schemas.microsoft.com/office/drawing/2014/main" val="822519180"/>
                  </a:ext>
                </a:extLst>
              </a:tr>
              <a:tr h="130281">
                <a:tc>
                  <a:txBody>
                    <a:bodyPr/>
                    <a:lstStyle/>
                    <a:p>
                      <a:pPr algn="l" fontAlgn="ctr"/>
                      <a:r>
                        <a:rPr lang="pt-BR" sz="900" u="none" strike="noStrike" dirty="0">
                          <a:effectLst/>
                        </a:rPr>
                        <a:t>As Notas Explicativas da Administração são parte integrante das demonstrações financeiras.</a:t>
                      </a:r>
                      <a:endParaRPr lang="pt-BR" sz="900" b="0" i="0" u="none" strike="noStrike" dirty="0">
                        <a:solidFill>
                          <a:srgbClr val="000000"/>
                        </a:solidFill>
                        <a:effectLst/>
                        <a:latin typeface="Arial" panose="020B0604020202020204" pitchFamily="34" charset="0"/>
                      </a:endParaRPr>
                    </a:p>
                  </a:txBody>
                  <a:tcPr marL="4036" marR="4036" marT="4036" marB="0" anchor="ctr"/>
                </a:tc>
                <a:tc>
                  <a:txBody>
                    <a:bodyPr/>
                    <a:lstStyle/>
                    <a:p>
                      <a:pPr algn="ct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tc>
                <a:tc>
                  <a:txBody>
                    <a:bodyPr/>
                    <a:lstStyle/>
                    <a:p>
                      <a:pPr algn="r" fontAlgn="ctr"/>
                      <a:r>
                        <a:rPr lang="pt-BR" sz="900" u="none" strike="noStrike">
                          <a:effectLst/>
                        </a:rPr>
                        <a:t> </a:t>
                      </a:r>
                      <a:endParaRPr lang="pt-BR" sz="900" b="0" i="0" u="none" strike="noStrike">
                        <a:solidFill>
                          <a:srgbClr val="000000"/>
                        </a:solidFill>
                        <a:effectLst/>
                        <a:latin typeface="Arial" panose="020B0604020202020204" pitchFamily="34" charset="0"/>
                      </a:endParaRPr>
                    </a:p>
                  </a:txBody>
                  <a:tcPr marL="4036" marR="4036" marT="4036" marB="0" anchor="ctr"/>
                </a:tc>
                <a:tc>
                  <a:txBody>
                    <a:bodyPr/>
                    <a:lstStyle/>
                    <a:p>
                      <a:pPr algn="r" fontAlgn="ctr"/>
                      <a:r>
                        <a:rPr lang="pt-BR" sz="900" u="none" strike="noStrike" dirty="0">
                          <a:effectLst/>
                        </a:rPr>
                        <a:t> </a:t>
                      </a:r>
                      <a:endParaRPr lang="pt-BR" sz="900" b="0" i="0" u="none" strike="noStrike" dirty="0">
                        <a:solidFill>
                          <a:srgbClr val="000000"/>
                        </a:solidFill>
                        <a:effectLst/>
                        <a:latin typeface="Arial" panose="020B0604020202020204" pitchFamily="34" charset="0"/>
                      </a:endParaRPr>
                    </a:p>
                  </a:txBody>
                  <a:tcPr marL="4036" marR="4036" marT="4036" marB="0" anchor="ctr"/>
                </a:tc>
                <a:extLst>
                  <a:ext uri="{0D108BD9-81ED-4DB2-BD59-A6C34878D82A}">
                    <a16:rowId xmlns:a16="http://schemas.microsoft.com/office/drawing/2014/main" val="2071070697"/>
                  </a:ext>
                </a:extLst>
              </a:tr>
            </a:tbl>
          </a:graphicData>
        </a:graphic>
      </p:graphicFrame>
      <p:sp>
        <p:nvSpPr>
          <p:cNvPr id="11" name="Placeholder Title Text">
            <a:extLst>
              <a:ext uri="{FF2B5EF4-FFF2-40B4-BE49-F238E27FC236}">
                <a16:creationId xmlns:a16="http://schemas.microsoft.com/office/drawing/2014/main" id="{7BA223D7-6ABC-0B5B-2838-2848B16F906E}"/>
              </a:ext>
            </a:extLst>
          </p:cNvPr>
          <p:cNvSpPr txBox="1"/>
          <p:nvPr/>
        </p:nvSpPr>
        <p:spPr>
          <a:xfrm>
            <a:off x="295421" y="556784"/>
            <a:ext cx="5394968" cy="913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BALANÇO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PATRIMONIAL</a:t>
            </a:r>
            <a:endParaRPr kumimoji="0" sz="2800" b="1" i="0" u="none" strike="noStrike" kern="1200" cap="none" spc="0" normalizeH="0" baseline="0" noProof="0" dirty="0">
              <a:ln>
                <a:noFill/>
              </a:ln>
              <a:solidFill>
                <a:srgbClr val="003641"/>
              </a:solidFill>
              <a:effectLst/>
              <a:uLnTx/>
              <a:uFillTx/>
              <a:latin typeface="Calibri" panose="020F0502020204030204" pitchFamily="34" charset="0"/>
              <a:ea typeface="+mn-ea"/>
              <a:cs typeface="Calibri" panose="020F0502020204030204" pitchFamily="34" charset="0"/>
            </a:endParaRPr>
          </a:p>
        </p:txBody>
      </p:sp>
      <p:sp>
        <p:nvSpPr>
          <p:cNvPr id="14" name="Teamwork">
            <a:extLst>
              <a:ext uri="{FF2B5EF4-FFF2-40B4-BE49-F238E27FC236}">
                <a16:creationId xmlns:a16="http://schemas.microsoft.com/office/drawing/2014/main" id="{073F3360-3B87-D2DA-86E4-86A15AE47FCB}"/>
              </a:ext>
            </a:extLst>
          </p:cNvPr>
          <p:cNvSpPr txBox="1"/>
          <p:nvPr/>
        </p:nvSpPr>
        <p:spPr>
          <a:xfrm>
            <a:off x="0" y="5157533"/>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214759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ela 6">
            <a:extLst>
              <a:ext uri="{FF2B5EF4-FFF2-40B4-BE49-F238E27FC236}">
                <a16:creationId xmlns:a16="http://schemas.microsoft.com/office/drawing/2014/main" id="{7B875C07-682B-E026-23BA-14F7F3CAB1AA}"/>
              </a:ext>
            </a:extLst>
          </p:cNvPr>
          <p:cNvGraphicFramePr>
            <a:graphicFrameLocks noGrp="1"/>
          </p:cNvGraphicFramePr>
          <p:nvPr/>
        </p:nvGraphicFramePr>
        <p:xfrm>
          <a:off x="411480" y="1235067"/>
          <a:ext cx="11369040" cy="4786496"/>
        </p:xfrm>
        <a:graphic>
          <a:graphicData uri="http://schemas.openxmlformats.org/drawingml/2006/table">
            <a:tbl>
              <a:tblPr>
                <a:tableStyleId>{5C22544A-7EE6-4342-B048-85BDC9FD1C3A}</a:tableStyleId>
              </a:tblPr>
              <a:tblGrid>
                <a:gridCol w="6865633">
                  <a:extLst>
                    <a:ext uri="{9D8B030D-6E8A-4147-A177-3AD203B41FA5}">
                      <a16:colId xmlns:a16="http://schemas.microsoft.com/office/drawing/2014/main" val="4009062411"/>
                    </a:ext>
                  </a:extLst>
                </a:gridCol>
                <a:gridCol w="718336">
                  <a:extLst>
                    <a:ext uri="{9D8B030D-6E8A-4147-A177-3AD203B41FA5}">
                      <a16:colId xmlns:a16="http://schemas.microsoft.com/office/drawing/2014/main" val="3130406498"/>
                    </a:ext>
                  </a:extLst>
                </a:gridCol>
                <a:gridCol w="1229457">
                  <a:extLst>
                    <a:ext uri="{9D8B030D-6E8A-4147-A177-3AD203B41FA5}">
                      <a16:colId xmlns:a16="http://schemas.microsoft.com/office/drawing/2014/main" val="1072751719"/>
                    </a:ext>
                  </a:extLst>
                </a:gridCol>
                <a:gridCol w="1326157">
                  <a:extLst>
                    <a:ext uri="{9D8B030D-6E8A-4147-A177-3AD203B41FA5}">
                      <a16:colId xmlns:a16="http://schemas.microsoft.com/office/drawing/2014/main" val="485990226"/>
                    </a:ext>
                  </a:extLst>
                </a:gridCol>
                <a:gridCol w="1229457">
                  <a:extLst>
                    <a:ext uri="{9D8B030D-6E8A-4147-A177-3AD203B41FA5}">
                      <a16:colId xmlns:a16="http://schemas.microsoft.com/office/drawing/2014/main" val="1566759890"/>
                    </a:ext>
                  </a:extLst>
                </a:gridCol>
              </a:tblGrid>
              <a:tr h="188956">
                <a:tc>
                  <a:txBody>
                    <a:bodyPr/>
                    <a:lstStyle/>
                    <a:p>
                      <a:pPr algn="ctr" fontAlgn="ctr"/>
                      <a:r>
                        <a:rPr lang="pt-BR" sz="1400"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ctr" fontAlgn="ctr"/>
                      <a:r>
                        <a:rPr lang="pt-BR" sz="1400" u="none" strike="noStrike" dirty="0">
                          <a:solidFill>
                            <a:schemeClr val="bg1"/>
                          </a:solidFill>
                          <a:effectLst/>
                        </a:rPr>
                        <a:t>Notas</a:t>
                      </a:r>
                      <a:endParaRPr lang="pt-BR" sz="1400" b="1" i="0" u="none" strike="noStrike" dirty="0">
                        <a:solidFill>
                          <a:schemeClr val="bg1"/>
                        </a:solidFill>
                        <a:effectLst/>
                        <a:latin typeface="Arial" panose="020B0604020202020204" pitchFamily="34" charset="0"/>
                      </a:endParaRPr>
                    </a:p>
                  </a:txBody>
                  <a:tcPr marL="4208" marR="4208" marT="4208" marB="0" anchor="ctr">
                    <a:solidFill>
                      <a:srgbClr val="003641"/>
                    </a:solidFill>
                  </a:tcPr>
                </a:tc>
                <a:tc>
                  <a:txBody>
                    <a:bodyPr/>
                    <a:lstStyle/>
                    <a:p>
                      <a:pPr algn="ctr" fontAlgn="ctr"/>
                      <a:r>
                        <a:rPr lang="pt-BR" sz="1400" u="none" strike="noStrike" dirty="0">
                          <a:solidFill>
                            <a:schemeClr val="bg1"/>
                          </a:solidFill>
                          <a:effectLst/>
                        </a:rPr>
                        <a:t>2 º Sem. 2023</a:t>
                      </a:r>
                      <a:endParaRPr lang="pt-BR" sz="1400" b="1" i="0" u="none" strike="noStrike" dirty="0">
                        <a:solidFill>
                          <a:schemeClr val="bg1"/>
                        </a:solidFill>
                        <a:effectLst/>
                        <a:latin typeface="Arial" panose="020B0604020202020204" pitchFamily="34" charset="0"/>
                      </a:endParaRPr>
                    </a:p>
                  </a:txBody>
                  <a:tcPr marL="4208" marR="4208" marT="4208" marB="0" anchor="ctr">
                    <a:solidFill>
                      <a:srgbClr val="49479D"/>
                    </a:solidFill>
                  </a:tcPr>
                </a:tc>
                <a:tc>
                  <a:txBody>
                    <a:bodyPr/>
                    <a:lstStyle/>
                    <a:p>
                      <a:pPr algn="ctr" fontAlgn="ctr"/>
                      <a:r>
                        <a:rPr lang="pt-BR" sz="1400" u="none" strike="noStrike" dirty="0">
                          <a:effectLst/>
                        </a:rPr>
                        <a:t>31/12/2023</a:t>
                      </a:r>
                      <a:endParaRPr lang="pt-BR" sz="1400" b="1" i="0" u="none" strike="noStrike" dirty="0">
                        <a:solidFill>
                          <a:srgbClr val="000000"/>
                        </a:solidFill>
                        <a:effectLst/>
                        <a:latin typeface="Arial" panose="020B0604020202020204" pitchFamily="34" charset="0"/>
                      </a:endParaRPr>
                    </a:p>
                  </a:txBody>
                  <a:tcPr marL="4208" marR="4208" marT="4208" marB="0" anchor="ctr">
                    <a:solidFill>
                      <a:srgbClr val="7DB61C"/>
                    </a:solidFill>
                  </a:tcPr>
                </a:tc>
                <a:tc>
                  <a:txBody>
                    <a:bodyPr/>
                    <a:lstStyle/>
                    <a:p>
                      <a:pPr algn="ctr" fontAlgn="ctr"/>
                      <a:r>
                        <a:rPr lang="pt-BR" sz="1400" u="none" strike="noStrike" dirty="0">
                          <a:effectLst/>
                        </a:rPr>
                        <a:t>31/12/2022</a:t>
                      </a:r>
                      <a:endParaRPr lang="pt-BR" sz="1400" b="1" i="0" u="none" strike="noStrike" dirty="0">
                        <a:solidFill>
                          <a:srgbClr val="000000"/>
                        </a:solidFill>
                        <a:effectLst/>
                        <a:latin typeface="Arial" panose="020B0604020202020204" pitchFamily="34" charset="0"/>
                      </a:endParaRPr>
                    </a:p>
                  </a:txBody>
                  <a:tcPr marL="4208" marR="4208" marT="4208" marB="0" anchor="ctr">
                    <a:solidFill>
                      <a:srgbClr val="C9D200"/>
                    </a:solidFill>
                  </a:tcPr>
                </a:tc>
                <a:extLst>
                  <a:ext uri="{0D108BD9-81ED-4DB2-BD59-A6C34878D82A}">
                    <a16:rowId xmlns:a16="http://schemas.microsoft.com/office/drawing/2014/main" val="3406752104"/>
                  </a:ext>
                </a:extLst>
              </a:tr>
              <a:tr h="188956">
                <a:tc>
                  <a:txBody>
                    <a:bodyPr/>
                    <a:lstStyle/>
                    <a:p>
                      <a:pPr algn="l" fontAlgn="ctr"/>
                      <a:r>
                        <a:rPr lang="pt-BR" sz="1400" b="1" u="none" strike="noStrike" dirty="0">
                          <a:effectLst/>
                        </a:rPr>
                        <a:t>INGRESSOS E RECEITAS DA INTERMEDIAÇÃO FINANCEIRA</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121.672.574,57</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229.455.590,85</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u="none" strike="noStrike">
                          <a:effectLst/>
                        </a:rPr>
                        <a:t>162.770.840,54</a:t>
                      </a:r>
                      <a:endParaRPr lang="pt-BR" sz="1400" b="1" i="0" u="none" strike="noStrike">
                        <a:solidFill>
                          <a:srgbClr val="000000"/>
                        </a:solidFill>
                        <a:effectLst/>
                        <a:latin typeface="Arial" panose="020B0604020202020204" pitchFamily="34" charset="0"/>
                      </a:endParaRPr>
                    </a:p>
                  </a:txBody>
                  <a:tcPr marL="4208" marR="4208" marT="4208" marB="0" anchor="ctr"/>
                </a:tc>
                <a:extLst>
                  <a:ext uri="{0D108BD9-81ED-4DB2-BD59-A6C34878D82A}">
                    <a16:rowId xmlns:a16="http://schemas.microsoft.com/office/drawing/2014/main" val="1163010183"/>
                  </a:ext>
                </a:extLst>
              </a:tr>
              <a:tr h="188956">
                <a:tc>
                  <a:txBody>
                    <a:bodyPr/>
                    <a:lstStyle/>
                    <a:p>
                      <a:pPr algn="l" fontAlgn="ctr"/>
                      <a:r>
                        <a:rPr lang="pt-BR" sz="1400" u="none" strike="noStrike" dirty="0">
                          <a:effectLst/>
                        </a:rPr>
                        <a:t>   Operações de Crédito</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23</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75.882.563,03</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146.238.440,87</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115.511.477,13</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817549787"/>
                  </a:ext>
                </a:extLst>
              </a:tr>
              <a:tr h="188956">
                <a:tc>
                  <a:txBody>
                    <a:bodyPr/>
                    <a:lstStyle/>
                    <a:p>
                      <a:pPr algn="l" fontAlgn="ctr"/>
                      <a:r>
                        <a:rPr lang="pt-BR" sz="1400" u="none" strike="noStrike">
                          <a:effectLst/>
                        </a:rPr>
                        <a:t>   Ingressos de Depósitos Intercooperativos</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4.a</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35.703.120,50</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67.676.053,94</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43.632.285,99</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532375993"/>
                  </a:ext>
                </a:extLst>
              </a:tr>
              <a:tr h="188956">
                <a:tc>
                  <a:txBody>
                    <a:bodyPr/>
                    <a:lstStyle/>
                    <a:p>
                      <a:pPr algn="l" fontAlgn="ctr"/>
                      <a:r>
                        <a:rPr lang="pt-BR" sz="1400" u="none" strike="noStrike" dirty="0">
                          <a:effectLst/>
                        </a:rPr>
                        <a:t>   Resultado de Aplicações Interfinanceiras de Liquidez</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8.269.868,65</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13.504.740,80</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3.627.077,42</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1735274104"/>
                  </a:ext>
                </a:extLst>
              </a:tr>
              <a:tr h="188956">
                <a:tc>
                  <a:txBody>
                    <a:bodyPr/>
                    <a:lstStyle/>
                    <a:p>
                      <a:pPr algn="l" fontAlgn="ctr"/>
                      <a:r>
                        <a:rPr lang="pt-BR" sz="1400" u="none" strike="noStrike">
                          <a:effectLst/>
                        </a:rPr>
                        <a:t>   Resultado de Operações com Títulos e Valores Mobiliários</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1.817.022,39</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2.036.355,24</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65405860"/>
                  </a:ext>
                </a:extLst>
              </a:tr>
              <a:tr h="188956">
                <a:tc>
                  <a:txBody>
                    <a:bodyPr/>
                    <a:lstStyle/>
                    <a:p>
                      <a:pPr algn="l"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981738316"/>
                  </a:ext>
                </a:extLst>
              </a:tr>
              <a:tr h="213151">
                <a:tc>
                  <a:txBody>
                    <a:bodyPr/>
                    <a:lstStyle/>
                    <a:p>
                      <a:pPr algn="l" fontAlgn="ctr"/>
                      <a:r>
                        <a:rPr lang="pt-BR" sz="1400" b="1" u="none" strike="noStrike" dirty="0">
                          <a:effectLst/>
                        </a:rPr>
                        <a:t>DISPÊNDIOS E DESPESAS DA INTERMEDIAÇÃO FINANCEIRA</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dirty="0">
                          <a:effectLst/>
                        </a:rPr>
                        <a:t>24</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(70.347.872,94)</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(133.918.235,56)</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(84.997.108,27)</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extLst>
                  <a:ext uri="{0D108BD9-81ED-4DB2-BD59-A6C34878D82A}">
                    <a16:rowId xmlns:a16="http://schemas.microsoft.com/office/drawing/2014/main" val="245312716"/>
                  </a:ext>
                </a:extLst>
              </a:tr>
              <a:tr h="213151">
                <a:tc>
                  <a:txBody>
                    <a:bodyPr/>
                    <a:lstStyle/>
                    <a:p>
                      <a:pPr algn="l" fontAlgn="ctr"/>
                      <a:r>
                        <a:rPr lang="pt-BR" sz="1400" u="none" strike="noStrike" dirty="0">
                          <a:effectLst/>
                        </a:rPr>
                        <a:t>   Operações de Captação no Mercado</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14.d</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(49.062.391,59)</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(92.430.068,00)</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(61.822.330,78)</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494253317"/>
                  </a:ext>
                </a:extLst>
              </a:tr>
              <a:tr h="188956">
                <a:tc>
                  <a:txBody>
                    <a:bodyPr/>
                    <a:lstStyle/>
                    <a:p>
                      <a:pPr algn="l" fontAlgn="ctr"/>
                      <a:r>
                        <a:rPr lang="pt-BR" sz="1400" u="none" strike="noStrike" dirty="0">
                          <a:effectLst/>
                        </a:rPr>
                        <a:t>   Operações de Empréstimos e Repasses</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16.c</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(8.435.081,93)</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(14.748.552,63)</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(7.846.119,01)</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72979229"/>
                  </a:ext>
                </a:extLst>
              </a:tr>
              <a:tr h="213151">
                <a:tc>
                  <a:txBody>
                    <a:bodyPr/>
                    <a:lstStyle/>
                    <a:p>
                      <a:pPr algn="l" fontAlgn="ctr"/>
                      <a:r>
                        <a:rPr lang="pt-BR" sz="1400" u="none" strike="noStrike">
                          <a:effectLst/>
                        </a:rPr>
                        <a:t>   Provisões para Perdas Esperadas Associadas ao Risco de Crédito</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(12.850.399,42)</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(26.739.614,93)</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(15.328.658,48)</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226526534"/>
                  </a:ext>
                </a:extLst>
              </a:tr>
              <a:tr h="188956">
                <a:tc>
                  <a:txBody>
                    <a:bodyPr/>
                    <a:lstStyle/>
                    <a:p>
                      <a:pPr algn="l" fontAlgn="ctr"/>
                      <a:r>
                        <a:rPr lang="pt-BR" sz="1400" u="none" strike="noStrike">
                          <a:effectLst/>
                        </a:rPr>
                        <a:t> </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u="none" strike="noStrike">
                          <a:effectLst/>
                        </a:rPr>
                        <a:t> </a:t>
                      </a:r>
                      <a:endParaRPr lang="pt-BR" sz="1400" b="1"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 </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 </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070311137"/>
                  </a:ext>
                </a:extLst>
              </a:tr>
              <a:tr h="188956">
                <a:tc>
                  <a:txBody>
                    <a:bodyPr/>
                    <a:lstStyle/>
                    <a:p>
                      <a:pPr algn="l" fontAlgn="ctr"/>
                      <a:r>
                        <a:rPr lang="pt-BR" sz="1400" b="1" u="none" strike="noStrike" dirty="0">
                          <a:effectLst/>
                        </a:rPr>
                        <a:t>RESULTADO BRUTO DA INTERMEDIAÇÃO FINANCEIRA</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51.324.701,63</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u="none" strike="noStrike" dirty="0">
                          <a:effectLst/>
                        </a:rPr>
                        <a:t>95.537.355,29</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u="none" strike="noStrike" dirty="0">
                          <a:effectLst/>
                        </a:rPr>
                        <a:t>77.773.732,27</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extLst>
                  <a:ext uri="{0D108BD9-81ED-4DB2-BD59-A6C34878D82A}">
                    <a16:rowId xmlns:a16="http://schemas.microsoft.com/office/drawing/2014/main" val="495010219"/>
                  </a:ext>
                </a:extLst>
              </a:tr>
              <a:tr h="188956">
                <a:tc>
                  <a:txBody>
                    <a:bodyPr/>
                    <a:lstStyle/>
                    <a:p>
                      <a:pPr algn="l"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ctr" fontAlgn="ctr"/>
                      <a:r>
                        <a:rPr lang="pt-BR" sz="1400" u="none" strike="noStrike">
                          <a:effectLst/>
                        </a:rPr>
                        <a:t> </a:t>
                      </a:r>
                      <a:endParaRPr lang="pt-BR" sz="1400" b="1" i="0" u="none" strike="noStrike">
                        <a:solidFill>
                          <a:srgbClr val="000000"/>
                        </a:solidFill>
                        <a:effectLst/>
                        <a:latin typeface="Arial" panose="020B0604020202020204" pitchFamily="34" charset="0"/>
                      </a:endParaRPr>
                    </a:p>
                  </a:txBody>
                  <a:tcPr marL="4208" marR="4208" marT="4208" marB="0" anchor="ct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tc>
                <a:tc>
                  <a:txBody>
                    <a:bodyPr/>
                    <a:lstStyle/>
                    <a:p>
                      <a:pPr algn="r" fontAlgn="ctr"/>
                      <a:r>
                        <a:rPr lang="pt-BR" sz="1400" u="none" strike="noStrike">
                          <a:effectLst/>
                        </a:rPr>
                        <a:t> </a:t>
                      </a:r>
                      <a:endParaRPr lang="pt-BR" sz="1400" b="0" i="0" u="none" strike="noStrike">
                        <a:solidFill>
                          <a:srgbClr val="000000"/>
                        </a:solidFill>
                        <a:effectLst/>
                        <a:latin typeface="Arial" panose="020B0604020202020204" pitchFamily="34" charset="0"/>
                      </a:endParaRPr>
                    </a:p>
                  </a:txBody>
                  <a:tcPr marL="4208" marR="4208" marT="4208" marB="0" anchor="ctr"/>
                </a:tc>
                <a:tc>
                  <a:txBody>
                    <a:bodyPr/>
                    <a:lstStyle/>
                    <a:p>
                      <a:pPr algn="r" fontAlgn="ctr"/>
                      <a:r>
                        <a:rPr lang="pt-BR" sz="1400" u="none" strike="noStrike">
                          <a:effectLst/>
                        </a:rPr>
                        <a:t> </a:t>
                      </a:r>
                      <a:endParaRPr lang="pt-BR" sz="1400" b="0" i="0" u="none" strike="noStrike">
                        <a:solidFill>
                          <a:srgbClr val="000000"/>
                        </a:solidFill>
                        <a:effectLst/>
                        <a:latin typeface="Arial" panose="020B0604020202020204" pitchFamily="34" charset="0"/>
                      </a:endParaRPr>
                    </a:p>
                  </a:txBody>
                  <a:tcPr marL="4208" marR="4208" marT="4208" marB="0" anchor="ctr"/>
                </a:tc>
                <a:extLst>
                  <a:ext uri="{0D108BD9-81ED-4DB2-BD59-A6C34878D82A}">
                    <a16:rowId xmlns:a16="http://schemas.microsoft.com/office/drawing/2014/main" val="3649669969"/>
                  </a:ext>
                </a:extLst>
              </a:tr>
              <a:tr h="213151">
                <a:tc>
                  <a:txBody>
                    <a:bodyPr/>
                    <a:lstStyle/>
                    <a:p>
                      <a:pPr algn="l" fontAlgn="ctr"/>
                      <a:r>
                        <a:rPr lang="pt-BR" sz="1400" b="1" u="none" strike="noStrike" dirty="0">
                          <a:effectLst/>
                        </a:rPr>
                        <a:t>OUTROS INGRESSOS E RECEITAS/DISPÊNDIOS E DESPESAS OPERACIONAIS</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(15.706.637,19)</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(30.543.749,63)</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(28.278.090,21)</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extLst>
                  <a:ext uri="{0D108BD9-81ED-4DB2-BD59-A6C34878D82A}">
                    <a16:rowId xmlns:a16="http://schemas.microsoft.com/office/drawing/2014/main" val="1507095602"/>
                  </a:ext>
                </a:extLst>
              </a:tr>
              <a:tr h="188956">
                <a:tc>
                  <a:txBody>
                    <a:bodyPr/>
                    <a:lstStyle/>
                    <a:p>
                      <a:pPr algn="l" fontAlgn="ctr"/>
                      <a:r>
                        <a:rPr lang="pt-BR" sz="1400" u="none" strike="noStrike" dirty="0">
                          <a:effectLst/>
                        </a:rPr>
                        <a:t>   Ingressos e Receitas de Prestação de Serviços</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25</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17.656.179,10</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30.931.853,18</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20.484.895,77</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685521612"/>
                  </a:ext>
                </a:extLst>
              </a:tr>
              <a:tr h="188956">
                <a:tc>
                  <a:txBody>
                    <a:bodyPr/>
                    <a:lstStyle/>
                    <a:p>
                      <a:pPr algn="l" fontAlgn="ctr"/>
                      <a:r>
                        <a:rPr lang="pt-BR" sz="1400" u="none" strike="noStrike" dirty="0">
                          <a:effectLst/>
                        </a:rPr>
                        <a:t>   Rendas de Tarifas</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a:effectLst/>
                        </a:rPr>
                        <a:t>26</a:t>
                      </a:r>
                      <a:endParaRPr lang="pt-BR" sz="1400" b="1"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6.791.205,06</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13.766.719,46</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12.759.806,96</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2295043887"/>
                  </a:ext>
                </a:extLst>
              </a:tr>
              <a:tr h="213151">
                <a:tc>
                  <a:txBody>
                    <a:bodyPr/>
                    <a:lstStyle/>
                    <a:p>
                      <a:pPr algn="l" fontAlgn="ctr"/>
                      <a:r>
                        <a:rPr lang="pt-BR" sz="1400" u="none" strike="noStrike" dirty="0">
                          <a:effectLst/>
                        </a:rPr>
                        <a:t>   Dispêndios e Despesas de Pessoal</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27</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(22.459.748,39)</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(42.583.748,64)</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(36.262.383,04)</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241611423"/>
                  </a:ext>
                </a:extLst>
              </a:tr>
              <a:tr h="213151">
                <a:tc>
                  <a:txBody>
                    <a:bodyPr/>
                    <a:lstStyle/>
                    <a:p>
                      <a:pPr algn="l" fontAlgn="ctr"/>
                      <a:r>
                        <a:rPr lang="pt-BR" sz="1400" u="none" strike="noStrike" dirty="0">
                          <a:effectLst/>
                        </a:rPr>
                        <a:t>   Outros Dispêndios e Despesas Administrativas</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28</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(17.324.851,74)</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(33.453.579,42)</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(29.553.966,66)</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4122744687"/>
                  </a:ext>
                </a:extLst>
              </a:tr>
              <a:tr h="188956">
                <a:tc>
                  <a:txBody>
                    <a:bodyPr/>
                    <a:lstStyle/>
                    <a:p>
                      <a:pPr algn="l" fontAlgn="ctr"/>
                      <a:r>
                        <a:rPr lang="pt-BR" sz="1400" u="none" strike="noStrike">
                          <a:effectLst/>
                        </a:rPr>
                        <a:t>   Dispêndios e Despesas Tributárias</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29</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(758.172,15)</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(1.531.903,08)</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(1.419.626,81)</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842970233"/>
                  </a:ext>
                </a:extLst>
              </a:tr>
              <a:tr h="188956">
                <a:tc>
                  <a:txBody>
                    <a:bodyPr/>
                    <a:lstStyle/>
                    <a:p>
                      <a:pPr algn="l" fontAlgn="ctr"/>
                      <a:r>
                        <a:rPr lang="pt-BR" sz="1400" u="none" strike="noStrike">
                          <a:effectLst/>
                        </a:rPr>
                        <a:t>   Outros Ingressos e Receitas Operacionais</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30</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8.029.803,73</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14.402.928,71</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10.426.123,79</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560286382"/>
                  </a:ext>
                </a:extLst>
              </a:tr>
              <a:tr h="188956">
                <a:tc>
                  <a:txBody>
                    <a:bodyPr/>
                    <a:lstStyle/>
                    <a:p>
                      <a:pPr algn="l" fontAlgn="ctr"/>
                      <a:r>
                        <a:rPr lang="pt-BR" sz="1400" u="none" strike="noStrike" dirty="0">
                          <a:effectLst/>
                        </a:rPr>
                        <a:t>   Outros Dispêndios e Despesas Operacionais</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31</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(7.641.052,80)</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(12.076.019,84)</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(4.712.940,22)</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2992719521"/>
                  </a:ext>
                </a:extLst>
              </a:tr>
            </a:tbl>
          </a:graphicData>
        </a:graphic>
      </p:graphicFrame>
      <p:sp>
        <p:nvSpPr>
          <p:cNvPr id="8" name="Placeholder Title Text">
            <a:extLst>
              <a:ext uri="{FF2B5EF4-FFF2-40B4-BE49-F238E27FC236}">
                <a16:creationId xmlns:a16="http://schemas.microsoft.com/office/drawing/2014/main" id="{78E44A8D-509F-CE08-CD90-0040B88AA287}"/>
              </a:ext>
            </a:extLst>
          </p:cNvPr>
          <p:cNvSpPr txBox="1"/>
          <p:nvPr/>
        </p:nvSpPr>
        <p:spPr>
          <a:xfrm>
            <a:off x="411480" y="153439"/>
            <a:ext cx="11656432"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DEMONSTRAÇÃO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DAS SOBRAS OU PERDAS</a:t>
            </a:r>
          </a:p>
        </p:txBody>
      </p:sp>
    </p:spTree>
    <p:extLst>
      <p:ext uri="{BB962C8B-B14F-4D97-AF65-F5344CB8AC3E}">
        <p14:creationId xmlns:p14="http://schemas.microsoft.com/office/powerpoint/2010/main" val="348532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852E8CF-A81E-0349-A448-1984D1EF1EC6}"/>
              </a:ext>
            </a:extLst>
          </p:cNvPr>
          <p:cNvSpPr txBox="1"/>
          <p:nvPr/>
        </p:nvSpPr>
        <p:spPr>
          <a:xfrm>
            <a:off x="1304388" y="1629304"/>
            <a:ext cx="5035778"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a:ln>
                  <a:noFill/>
                </a:ln>
                <a:solidFill>
                  <a:srgbClr val="00A091"/>
                </a:solidFill>
                <a:effectLst/>
                <a:uLnTx/>
                <a:uFillTx/>
                <a:latin typeface="Calibri" panose="020F0502020204030204"/>
                <a:ea typeface="+mn-ea"/>
                <a:cs typeface="+mn-cs"/>
              </a:rPr>
              <a:t>VALORES</a:t>
            </a:r>
          </a:p>
        </p:txBody>
      </p:sp>
      <p:sp>
        <p:nvSpPr>
          <p:cNvPr id="5" name="CaixaDeTexto 4">
            <a:extLst>
              <a:ext uri="{FF2B5EF4-FFF2-40B4-BE49-F238E27FC236}">
                <a16:creationId xmlns:a16="http://schemas.microsoft.com/office/drawing/2014/main" id="{0FC81F20-77C9-124B-B256-E92DC3FA1462}"/>
              </a:ext>
            </a:extLst>
          </p:cNvPr>
          <p:cNvSpPr txBox="1"/>
          <p:nvPr/>
        </p:nvSpPr>
        <p:spPr>
          <a:xfrm>
            <a:off x="849180" y="2460301"/>
            <a:ext cx="5200877" cy="267765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003641"/>
                </a:solidFill>
                <a:effectLst/>
                <a:uLnTx/>
                <a:uFillTx/>
                <a:latin typeface="Calibri" panose="020F0502020204030204"/>
                <a:ea typeface="+mn-ea"/>
                <a:cs typeface="+mn-cs"/>
              </a:rPr>
              <a:t>Respeito e Valorização das Pessoas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003641"/>
                </a:solidFill>
                <a:effectLst/>
                <a:uLnTx/>
                <a:uFillTx/>
                <a:latin typeface="Calibri" panose="020F0502020204030204"/>
                <a:ea typeface="+mn-ea"/>
                <a:cs typeface="+mn-cs"/>
              </a:rPr>
              <a:t>Cooperativismo e Sustentabilidade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003641"/>
                </a:solidFill>
                <a:effectLst/>
                <a:uLnTx/>
                <a:uFillTx/>
                <a:latin typeface="Calibri" panose="020F0502020204030204"/>
                <a:ea typeface="+mn-ea"/>
                <a:cs typeface="+mn-cs"/>
              </a:rPr>
              <a:t>Ética e Integridade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003641"/>
                </a:solidFill>
                <a:effectLst/>
                <a:uLnTx/>
                <a:uFillTx/>
                <a:latin typeface="Calibri" panose="020F0502020204030204"/>
                <a:ea typeface="+mn-ea"/>
                <a:cs typeface="+mn-cs"/>
              </a:rPr>
              <a:t>Excelência e Eficiência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003641"/>
                </a:solidFill>
                <a:effectLst/>
                <a:uLnTx/>
                <a:uFillTx/>
                <a:latin typeface="Calibri" panose="020F0502020204030204"/>
                <a:ea typeface="+mn-ea"/>
                <a:cs typeface="+mn-cs"/>
              </a:rPr>
              <a:t>Liderança Inspiradora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srgbClr val="003641"/>
                </a:solidFill>
                <a:effectLst/>
                <a:uLnTx/>
                <a:uFillTx/>
                <a:latin typeface="Calibri" panose="020F0502020204030204"/>
                <a:ea typeface="+mn-ea"/>
                <a:cs typeface="+mn-cs"/>
              </a:rPr>
              <a:t>Inovação e Simplicidade</a:t>
            </a:r>
          </a:p>
        </p:txBody>
      </p:sp>
      <p:pic>
        <p:nvPicPr>
          <p:cNvPr id="6" name="Imagem 5">
            <a:extLst>
              <a:ext uri="{FF2B5EF4-FFF2-40B4-BE49-F238E27FC236}">
                <a16:creationId xmlns:a16="http://schemas.microsoft.com/office/drawing/2014/main" id="{52A96BC3-3FBD-6044-96E0-F020D4A4C310}"/>
              </a:ext>
            </a:extLst>
          </p:cNvPr>
          <p:cNvPicPr>
            <a:picLocks noChangeAspect="1"/>
          </p:cNvPicPr>
          <p:nvPr/>
        </p:nvPicPr>
        <p:blipFill rotWithShape="1">
          <a:blip r:embed="rId2"/>
          <a:srcRect t="41119" r="27052" b="-1"/>
          <a:stretch/>
        </p:blipFill>
        <p:spPr>
          <a:xfrm flipH="1">
            <a:off x="-1092200" y="0"/>
            <a:ext cx="7188200" cy="1054389"/>
          </a:xfrm>
          <a:prstGeom prst="rect">
            <a:avLst/>
          </a:prstGeom>
        </p:spPr>
      </p:pic>
      <p:sp>
        <p:nvSpPr>
          <p:cNvPr id="2" name="Oval 1">
            <a:extLst>
              <a:ext uri="{FF2B5EF4-FFF2-40B4-BE49-F238E27FC236}">
                <a16:creationId xmlns:a16="http://schemas.microsoft.com/office/drawing/2014/main" id="{38A4096D-EB2B-4B41-89DC-A2EC828051ED}"/>
              </a:ext>
            </a:extLst>
          </p:cNvPr>
          <p:cNvSpPr>
            <a:spLocks noChangeAspect="1"/>
          </p:cNvSpPr>
          <p:nvPr/>
        </p:nvSpPr>
        <p:spPr>
          <a:xfrm>
            <a:off x="6094533" y="2709917"/>
            <a:ext cx="110700" cy="108000"/>
          </a:xfrm>
          <a:prstGeom prst="ellipse">
            <a:avLst/>
          </a:prstGeom>
          <a:solidFill>
            <a:srgbClr val="00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9E69044-1D4C-B343-BF32-01BD9D7B9137}"/>
              </a:ext>
            </a:extLst>
          </p:cNvPr>
          <p:cNvSpPr>
            <a:spLocks noChangeAspect="1"/>
          </p:cNvSpPr>
          <p:nvPr/>
        </p:nvSpPr>
        <p:spPr>
          <a:xfrm>
            <a:off x="6094533" y="3126184"/>
            <a:ext cx="110700" cy="108000"/>
          </a:xfrm>
          <a:prstGeom prst="ellipse">
            <a:avLst/>
          </a:prstGeom>
          <a:solidFill>
            <a:srgbClr val="00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F210D4E-540B-0248-84B2-4C20AEC01582}"/>
              </a:ext>
            </a:extLst>
          </p:cNvPr>
          <p:cNvSpPr>
            <a:spLocks noChangeAspect="1"/>
          </p:cNvSpPr>
          <p:nvPr/>
        </p:nvSpPr>
        <p:spPr>
          <a:xfrm>
            <a:off x="6094533" y="3568811"/>
            <a:ext cx="110700" cy="108000"/>
          </a:xfrm>
          <a:prstGeom prst="ellipse">
            <a:avLst/>
          </a:prstGeom>
          <a:solidFill>
            <a:srgbClr val="00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9397AA4-137E-204D-B597-C5D89B7E8481}"/>
              </a:ext>
            </a:extLst>
          </p:cNvPr>
          <p:cNvSpPr>
            <a:spLocks noChangeAspect="1"/>
          </p:cNvSpPr>
          <p:nvPr/>
        </p:nvSpPr>
        <p:spPr>
          <a:xfrm>
            <a:off x="6094533" y="3989094"/>
            <a:ext cx="110700" cy="108000"/>
          </a:xfrm>
          <a:prstGeom prst="ellipse">
            <a:avLst/>
          </a:prstGeom>
          <a:solidFill>
            <a:srgbClr val="00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857F38C-2EDE-9445-8B84-D32876E515B8}"/>
              </a:ext>
            </a:extLst>
          </p:cNvPr>
          <p:cNvSpPr>
            <a:spLocks noChangeAspect="1"/>
          </p:cNvSpPr>
          <p:nvPr/>
        </p:nvSpPr>
        <p:spPr>
          <a:xfrm>
            <a:off x="6094533" y="4409454"/>
            <a:ext cx="110700" cy="108000"/>
          </a:xfrm>
          <a:prstGeom prst="ellipse">
            <a:avLst/>
          </a:prstGeom>
          <a:solidFill>
            <a:srgbClr val="00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C548F0C1-120E-AA4E-B0A7-46E594C3D5E6}"/>
              </a:ext>
            </a:extLst>
          </p:cNvPr>
          <p:cNvSpPr>
            <a:spLocks noChangeAspect="1"/>
          </p:cNvSpPr>
          <p:nvPr/>
        </p:nvSpPr>
        <p:spPr>
          <a:xfrm>
            <a:off x="6094533" y="4822254"/>
            <a:ext cx="110700" cy="108000"/>
          </a:xfrm>
          <a:prstGeom prst="ellipse">
            <a:avLst/>
          </a:prstGeom>
          <a:solidFill>
            <a:srgbClr val="00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95E4DA60-F919-6E4E-B53C-E002EC696707}"/>
              </a:ext>
            </a:extLst>
          </p:cNvPr>
          <p:cNvPicPr>
            <a:picLocks noChangeAspect="1"/>
          </p:cNvPicPr>
          <p:nvPr/>
        </p:nvPicPr>
        <p:blipFill>
          <a:blip r:embed="rId3"/>
          <a:stretch>
            <a:fillRect/>
          </a:stretch>
        </p:blipFill>
        <p:spPr>
          <a:xfrm>
            <a:off x="7163941" y="1557000"/>
            <a:ext cx="3370804" cy="3744000"/>
          </a:xfrm>
          <a:prstGeom prst="rect">
            <a:avLst/>
          </a:prstGeom>
        </p:spPr>
      </p:pic>
      <p:pic>
        <p:nvPicPr>
          <p:cNvPr id="15" name="Imagem 14">
            <a:extLst>
              <a:ext uri="{FF2B5EF4-FFF2-40B4-BE49-F238E27FC236}">
                <a16:creationId xmlns:a16="http://schemas.microsoft.com/office/drawing/2014/main" id="{3EC9B5D0-B42E-B6C8-6B90-634D5729F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Tree>
    <p:extLst>
      <p:ext uri="{BB962C8B-B14F-4D97-AF65-F5344CB8AC3E}">
        <p14:creationId xmlns:p14="http://schemas.microsoft.com/office/powerpoint/2010/main" val="162775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B040C0D3-94A2-0935-6DEB-D300D70CFDA1}"/>
              </a:ext>
            </a:extLst>
          </p:cNvPr>
          <p:cNvGraphicFramePr>
            <a:graphicFrameLocks noGrp="1"/>
          </p:cNvGraphicFramePr>
          <p:nvPr/>
        </p:nvGraphicFramePr>
        <p:xfrm>
          <a:off x="342115" y="422211"/>
          <a:ext cx="11582101" cy="3791453"/>
        </p:xfrm>
        <a:graphic>
          <a:graphicData uri="http://schemas.openxmlformats.org/drawingml/2006/table">
            <a:tbl>
              <a:tblPr>
                <a:tableStyleId>{5C22544A-7EE6-4342-B048-85BDC9FD1C3A}</a:tableStyleId>
              </a:tblPr>
              <a:tblGrid>
                <a:gridCol w="6964855">
                  <a:extLst>
                    <a:ext uri="{9D8B030D-6E8A-4147-A177-3AD203B41FA5}">
                      <a16:colId xmlns:a16="http://schemas.microsoft.com/office/drawing/2014/main" val="3619298480"/>
                    </a:ext>
                  </a:extLst>
                </a:gridCol>
                <a:gridCol w="736493">
                  <a:extLst>
                    <a:ext uri="{9D8B030D-6E8A-4147-A177-3AD203B41FA5}">
                      <a16:colId xmlns:a16="http://schemas.microsoft.com/office/drawing/2014/main" val="1419044753"/>
                    </a:ext>
                  </a:extLst>
                </a:gridCol>
                <a:gridCol w="1260536">
                  <a:extLst>
                    <a:ext uri="{9D8B030D-6E8A-4147-A177-3AD203B41FA5}">
                      <a16:colId xmlns:a16="http://schemas.microsoft.com/office/drawing/2014/main" val="4008633698"/>
                    </a:ext>
                  </a:extLst>
                </a:gridCol>
                <a:gridCol w="1359681">
                  <a:extLst>
                    <a:ext uri="{9D8B030D-6E8A-4147-A177-3AD203B41FA5}">
                      <a16:colId xmlns:a16="http://schemas.microsoft.com/office/drawing/2014/main" val="3050078085"/>
                    </a:ext>
                  </a:extLst>
                </a:gridCol>
                <a:gridCol w="1260536">
                  <a:extLst>
                    <a:ext uri="{9D8B030D-6E8A-4147-A177-3AD203B41FA5}">
                      <a16:colId xmlns:a16="http://schemas.microsoft.com/office/drawing/2014/main" val="4277607864"/>
                    </a:ext>
                  </a:extLst>
                </a:gridCol>
              </a:tblGrid>
              <a:tr h="208024">
                <a:tc>
                  <a:txBody>
                    <a:bodyPr/>
                    <a:lstStyle/>
                    <a:p>
                      <a:pPr algn="l" fontAlgn="ctr"/>
                      <a:r>
                        <a:rPr lang="pt-BR" sz="1400" b="1" u="none" strike="noStrike" dirty="0">
                          <a:effectLst/>
                        </a:rPr>
                        <a:t>PROVISÕES</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dirty="0">
                          <a:effectLst/>
                        </a:rPr>
                        <a:t>32</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(643.101,14)</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(1.402.878,30)</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(563.691,76)</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extLst>
                  <a:ext uri="{0D108BD9-81ED-4DB2-BD59-A6C34878D82A}">
                    <a16:rowId xmlns:a16="http://schemas.microsoft.com/office/drawing/2014/main" val="3655338800"/>
                  </a:ext>
                </a:extLst>
              </a:tr>
              <a:tr h="208024">
                <a:tc>
                  <a:txBody>
                    <a:bodyPr/>
                    <a:lstStyle/>
                    <a:p>
                      <a:pPr algn="l" fontAlgn="ctr"/>
                      <a:r>
                        <a:rPr lang="pt-BR" sz="1400" u="none" strike="noStrike" dirty="0">
                          <a:effectLst/>
                        </a:rPr>
                        <a:t>   Provisões/Reversões para Contingências</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(316.170,59)</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(689.422,84)</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5.546,00</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691358066"/>
                  </a:ext>
                </a:extLst>
              </a:tr>
              <a:tr h="208024">
                <a:tc>
                  <a:txBody>
                    <a:bodyPr/>
                    <a:lstStyle/>
                    <a:p>
                      <a:pPr algn="l" fontAlgn="ctr"/>
                      <a:r>
                        <a:rPr lang="pt-BR" sz="1400" u="none" strike="noStrike" dirty="0">
                          <a:effectLst/>
                        </a:rPr>
                        <a:t>   Provisões/Reversões para Garantias Prestadas</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(326.930,55)</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(713.455,46)</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(569.237,76)</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3546638173"/>
                  </a:ext>
                </a:extLst>
              </a:tr>
              <a:tr h="208024">
                <a:tc>
                  <a:txBody>
                    <a:bodyPr/>
                    <a:lstStyle/>
                    <a:p>
                      <a:pPr algn="l"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extLst>
                  <a:ext uri="{0D108BD9-81ED-4DB2-BD59-A6C34878D82A}">
                    <a16:rowId xmlns:a16="http://schemas.microsoft.com/office/drawing/2014/main" val="2675626203"/>
                  </a:ext>
                </a:extLst>
              </a:tr>
              <a:tr h="208024">
                <a:tc>
                  <a:txBody>
                    <a:bodyPr/>
                    <a:lstStyle/>
                    <a:p>
                      <a:pPr algn="l" fontAlgn="ctr"/>
                      <a:r>
                        <a:rPr lang="pt-BR" sz="1400" b="1" u="none" strike="noStrike" dirty="0">
                          <a:effectLst/>
                        </a:rPr>
                        <a:t>RESULTADO OPERACIONAL</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a:effectLst/>
                        </a:rPr>
                        <a:t> </a:t>
                      </a:r>
                      <a:endParaRPr lang="pt-BR" sz="1400" b="1" i="0" u="none" strike="noStrike">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34.974.963,30</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63.590.727,36</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48.931.950,30</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extLst>
                  <a:ext uri="{0D108BD9-81ED-4DB2-BD59-A6C34878D82A}">
                    <a16:rowId xmlns:a16="http://schemas.microsoft.com/office/drawing/2014/main" val="2286719207"/>
                  </a:ext>
                </a:extLst>
              </a:tr>
              <a:tr h="208024">
                <a:tc>
                  <a:txBody>
                    <a:bodyPr/>
                    <a:lstStyle/>
                    <a:p>
                      <a:pPr algn="l"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ctr"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extLst>
                  <a:ext uri="{0D108BD9-81ED-4DB2-BD59-A6C34878D82A}">
                    <a16:rowId xmlns:a16="http://schemas.microsoft.com/office/drawing/2014/main" val="2299266542"/>
                  </a:ext>
                </a:extLst>
              </a:tr>
              <a:tr h="208024">
                <a:tc>
                  <a:txBody>
                    <a:bodyPr/>
                    <a:lstStyle/>
                    <a:p>
                      <a:pPr algn="l" fontAlgn="ctr"/>
                      <a:r>
                        <a:rPr lang="pt-BR" sz="1400" b="1" u="none" strike="noStrike" dirty="0">
                          <a:effectLst/>
                        </a:rPr>
                        <a:t>OUTRAS RECEITAS E DESPESAS</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dirty="0">
                          <a:effectLst/>
                        </a:rPr>
                        <a:t>33</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(122.812,12)</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272.626,55</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(425,97)</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extLst>
                  <a:ext uri="{0D108BD9-81ED-4DB2-BD59-A6C34878D82A}">
                    <a16:rowId xmlns:a16="http://schemas.microsoft.com/office/drawing/2014/main" val="1002792068"/>
                  </a:ext>
                </a:extLst>
              </a:tr>
              <a:tr h="208024">
                <a:tc>
                  <a:txBody>
                    <a:bodyPr/>
                    <a:lstStyle/>
                    <a:p>
                      <a:pPr algn="l"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ctr"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extLst>
                  <a:ext uri="{0D108BD9-81ED-4DB2-BD59-A6C34878D82A}">
                    <a16:rowId xmlns:a16="http://schemas.microsoft.com/office/drawing/2014/main" val="3562794162"/>
                  </a:ext>
                </a:extLst>
              </a:tr>
              <a:tr h="208024">
                <a:tc>
                  <a:txBody>
                    <a:bodyPr/>
                    <a:lstStyle/>
                    <a:p>
                      <a:pPr algn="l" fontAlgn="ctr"/>
                      <a:r>
                        <a:rPr lang="pt-BR" sz="1400" b="1" u="none" strike="noStrike" dirty="0">
                          <a:effectLst/>
                        </a:rPr>
                        <a:t>SOBRAS OU PERDAS ANTES DA TRIBUTAÇÃO E PARTICIPAÇÕES</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34.852.151,18</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63.863.353,91</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48.931.524,33</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extLst>
                  <a:ext uri="{0D108BD9-81ED-4DB2-BD59-A6C34878D82A}">
                    <a16:rowId xmlns:a16="http://schemas.microsoft.com/office/drawing/2014/main" val="2103539064"/>
                  </a:ext>
                </a:extLst>
              </a:tr>
              <a:tr h="208024">
                <a:tc>
                  <a:txBody>
                    <a:bodyPr/>
                    <a:lstStyle/>
                    <a:p>
                      <a:pPr algn="l"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ctr" fontAlgn="ctr"/>
                      <a:r>
                        <a:rPr lang="pt-BR" sz="1400"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extLst>
                  <a:ext uri="{0D108BD9-81ED-4DB2-BD59-A6C34878D82A}">
                    <a16:rowId xmlns:a16="http://schemas.microsoft.com/office/drawing/2014/main" val="1189500134"/>
                  </a:ext>
                </a:extLst>
              </a:tr>
              <a:tr h="208024">
                <a:tc>
                  <a:txBody>
                    <a:bodyPr/>
                    <a:lstStyle/>
                    <a:p>
                      <a:pPr algn="l" fontAlgn="ctr"/>
                      <a:r>
                        <a:rPr lang="pt-BR" sz="1400" b="1" u="none" strike="noStrike" dirty="0">
                          <a:effectLst/>
                        </a:rPr>
                        <a:t>IMPOSTO DE RENDA E CONTRIBUIÇÃO SOCIAL</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335.991,30</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(1.766.003,74)</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(2.058.420,88)</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extLst>
                  <a:ext uri="{0D108BD9-81ED-4DB2-BD59-A6C34878D82A}">
                    <a16:rowId xmlns:a16="http://schemas.microsoft.com/office/drawing/2014/main" val="2584842001"/>
                  </a:ext>
                </a:extLst>
              </a:tr>
              <a:tr h="208024">
                <a:tc>
                  <a:txBody>
                    <a:bodyPr/>
                    <a:lstStyle/>
                    <a:p>
                      <a:pPr algn="l" fontAlgn="ctr"/>
                      <a:r>
                        <a:rPr lang="pt-BR" sz="1400" u="none" strike="noStrike" dirty="0">
                          <a:effectLst/>
                        </a:rPr>
                        <a:t>   Imposto de Renda Sobre Atos Não Cooperados</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u="none" strike="noStrike">
                          <a:effectLst/>
                        </a:rPr>
                        <a:t> </a:t>
                      </a:r>
                      <a:endParaRPr lang="pt-BR" sz="1400" b="1"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213.657,68</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(1.095.280,29)</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(1.263.032,83)</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1870879722"/>
                  </a:ext>
                </a:extLst>
              </a:tr>
              <a:tr h="208024">
                <a:tc>
                  <a:txBody>
                    <a:bodyPr/>
                    <a:lstStyle/>
                    <a:p>
                      <a:pPr algn="l" fontAlgn="ctr"/>
                      <a:r>
                        <a:rPr lang="pt-BR" sz="1400" u="none" strike="noStrike" dirty="0">
                          <a:effectLst/>
                        </a:rPr>
                        <a:t>   Contribuição Social Sobre Atos Não Cooperados</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122.333,62</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(670.723,45)</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(795.388,05)</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499018359"/>
                  </a:ext>
                </a:extLst>
              </a:tr>
              <a:tr h="208024">
                <a:tc>
                  <a:txBody>
                    <a:bodyPr/>
                    <a:lstStyle/>
                    <a:p>
                      <a:pPr algn="l" fontAlgn="ctr"/>
                      <a:r>
                        <a:rPr lang="pt-BR" sz="1400" u="none" strike="noStrike">
                          <a:effectLst/>
                        </a:rPr>
                        <a:t> </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ctr" fontAlgn="ctr"/>
                      <a:r>
                        <a:rPr lang="pt-BR" sz="1400" u="none" strike="noStrike">
                          <a:effectLst/>
                        </a:rPr>
                        <a:t> </a:t>
                      </a:r>
                      <a:endParaRPr lang="pt-BR" sz="1400" b="1"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 </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a:effectLst/>
                        </a:rPr>
                        <a:t> </a:t>
                      </a:r>
                      <a:endParaRPr lang="pt-BR" sz="1400" b="0" i="0" u="none" strike="noStrike">
                        <a:solidFill>
                          <a:srgbClr val="000000"/>
                        </a:solidFill>
                        <a:effectLst/>
                        <a:latin typeface="Arial" panose="020B0604020202020204" pitchFamily="34" charset="0"/>
                      </a:endParaRPr>
                    </a:p>
                  </a:txBody>
                  <a:tcPr marL="4208" marR="4208" marT="4208" marB="0" anchor="ctr">
                    <a:solidFill>
                      <a:schemeClr val="bg1">
                        <a:lumMod val="95000"/>
                      </a:schemeClr>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lumMod val="95000"/>
                      </a:schemeClr>
                    </a:solidFill>
                  </a:tcPr>
                </a:tc>
                <a:extLst>
                  <a:ext uri="{0D108BD9-81ED-4DB2-BD59-A6C34878D82A}">
                    <a16:rowId xmlns:a16="http://schemas.microsoft.com/office/drawing/2014/main" val="1473681459"/>
                  </a:ext>
                </a:extLst>
              </a:tr>
              <a:tr h="208024">
                <a:tc>
                  <a:txBody>
                    <a:bodyPr/>
                    <a:lstStyle/>
                    <a:p>
                      <a:pPr algn="l" fontAlgn="ctr"/>
                      <a:r>
                        <a:rPr lang="pt-BR" sz="1400" b="1" u="none" strike="noStrike" dirty="0">
                          <a:effectLst/>
                        </a:rPr>
                        <a:t>PARTICIPAÇÕES NOS RESULTADOS</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ctr" fontAlgn="ctr"/>
                      <a:r>
                        <a:rPr lang="pt-BR" sz="1400" b="1"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(2.597.468,49)</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(2.717.284,01)</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tc>
                  <a:txBody>
                    <a:bodyPr/>
                    <a:lstStyle/>
                    <a:p>
                      <a:pPr algn="r" fontAlgn="ctr"/>
                      <a:r>
                        <a:rPr lang="pt-BR" sz="1400" b="1" u="none" strike="noStrike" dirty="0">
                          <a:effectLst/>
                        </a:rPr>
                        <a:t>(2.015.425,38)</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lumMod val="75000"/>
                      </a:schemeClr>
                    </a:solidFill>
                  </a:tcPr>
                </a:tc>
                <a:extLst>
                  <a:ext uri="{0D108BD9-81ED-4DB2-BD59-A6C34878D82A}">
                    <a16:rowId xmlns:a16="http://schemas.microsoft.com/office/drawing/2014/main" val="1083987766"/>
                  </a:ext>
                </a:extLst>
              </a:tr>
              <a:tr h="208024">
                <a:tc>
                  <a:txBody>
                    <a:bodyPr/>
                    <a:lstStyle/>
                    <a:p>
                      <a:pPr algn="l" fontAlgn="ctr"/>
                      <a:r>
                        <a:rPr lang="pt-BR" sz="1400" b="1" u="none" strike="noStrike" dirty="0">
                          <a:solidFill>
                            <a:schemeClr val="bg1"/>
                          </a:solidFill>
                          <a:effectLst/>
                        </a:rPr>
                        <a:t> </a:t>
                      </a:r>
                      <a:endParaRPr lang="pt-BR" sz="1400" b="1" i="0" u="none" strike="noStrike" dirty="0">
                        <a:solidFill>
                          <a:schemeClr val="bg1"/>
                        </a:solidFill>
                        <a:effectLst/>
                        <a:latin typeface="Arial" panose="020B0604020202020204" pitchFamily="34" charset="0"/>
                      </a:endParaRPr>
                    </a:p>
                  </a:txBody>
                  <a:tcPr marL="4208" marR="4208" marT="4208" marB="0" anchor="ctr">
                    <a:solidFill>
                      <a:schemeClr val="bg1"/>
                    </a:solidFill>
                  </a:tcPr>
                </a:tc>
                <a:tc>
                  <a:txBody>
                    <a:bodyPr/>
                    <a:lstStyle/>
                    <a:p>
                      <a:pPr algn="ctr" fontAlgn="ctr"/>
                      <a:r>
                        <a:rPr lang="pt-BR" sz="1400" u="none" strike="noStrike" dirty="0">
                          <a:effectLst/>
                        </a:rPr>
                        <a:t> </a:t>
                      </a:r>
                      <a:endParaRPr lang="pt-BR" sz="1400" b="1"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tc>
                  <a:txBody>
                    <a:bodyPr/>
                    <a:lstStyle/>
                    <a:p>
                      <a:pPr algn="r" fontAlgn="ctr"/>
                      <a:r>
                        <a:rPr lang="pt-BR" sz="1400" u="none" strike="noStrike" dirty="0">
                          <a:effectLst/>
                        </a:rPr>
                        <a:t> </a:t>
                      </a:r>
                      <a:endParaRPr lang="pt-BR" sz="1400" b="0" i="0" u="none" strike="noStrike" dirty="0">
                        <a:solidFill>
                          <a:srgbClr val="000000"/>
                        </a:solidFill>
                        <a:effectLst/>
                        <a:latin typeface="Arial" panose="020B0604020202020204" pitchFamily="34" charset="0"/>
                      </a:endParaRPr>
                    </a:p>
                  </a:txBody>
                  <a:tcPr marL="4208" marR="4208" marT="4208" marB="0" anchor="ctr">
                    <a:solidFill>
                      <a:schemeClr val="bg1"/>
                    </a:solidFill>
                  </a:tcPr>
                </a:tc>
                <a:extLst>
                  <a:ext uri="{0D108BD9-81ED-4DB2-BD59-A6C34878D82A}">
                    <a16:rowId xmlns:a16="http://schemas.microsoft.com/office/drawing/2014/main" val="3496223684"/>
                  </a:ext>
                </a:extLst>
              </a:tr>
              <a:tr h="310365">
                <a:tc>
                  <a:txBody>
                    <a:bodyPr/>
                    <a:lstStyle/>
                    <a:p>
                      <a:pPr algn="l" fontAlgn="ctr"/>
                      <a:r>
                        <a:rPr lang="pt-BR" sz="1400" b="1" u="none" strike="noStrike" dirty="0">
                          <a:solidFill>
                            <a:schemeClr val="bg1"/>
                          </a:solidFill>
                          <a:effectLst/>
                        </a:rPr>
                        <a:t>SOBRAS OU PERDAS DO PERÍODO ANTES DAS DESTINAÇÕES</a:t>
                      </a:r>
                      <a:endParaRPr lang="pt-BR" sz="1400" b="1" i="0" u="none" strike="noStrike" dirty="0">
                        <a:solidFill>
                          <a:schemeClr val="bg1"/>
                        </a:solidFill>
                        <a:effectLst/>
                        <a:latin typeface="Arial" panose="020B0604020202020204" pitchFamily="34" charset="0"/>
                      </a:endParaRPr>
                    </a:p>
                  </a:txBody>
                  <a:tcPr marL="4208" marR="4208" marT="4208" marB="0" anchor="ctr">
                    <a:solidFill>
                      <a:srgbClr val="003641"/>
                    </a:solidFill>
                  </a:tcPr>
                </a:tc>
                <a:tc>
                  <a:txBody>
                    <a:bodyPr/>
                    <a:lstStyle/>
                    <a:p>
                      <a:pPr algn="ctr" fontAlgn="ctr"/>
                      <a:r>
                        <a:rPr lang="pt-BR" sz="1400" b="1" u="none" strike="noStrike" dirty="0">
                          <a:solidFill>
                            <a:schemeClr val="bg1"/>
                          </a:solidFill>
                          <a:effectLst/>
                        </a:rPr>
                        <a:t> </a:t>
                      </a:r>
                      <a:endParaRPr lang="pt-BR" sz="1400" b="1" i="0" u="none" strike="noStrike" dirty="0">
                        <a:solidFill>
                          <a:schemeClr val="bg1"/>
                        </a:solidFill>
                        <a:effectLst/>
                        <a:latin typeface="Arial" panose="020B0604020202020204" pitchFamily="34" charset="0"/>
                      </a:endParaRPr>
                    </a:p>
                  </a:txBody>
                  <a:tcPr marL="4208" marR="4208" marT="4208" marB="0" anchor="ctr">
                    <a:solidFill>
                      <a:srgbClr val="003641"/>
                    </a:solidFill>
                  </a:tcPr>
                </a:tc>
                <a:tc>
                  <a:txBody>
                    <a:bodyPr/>
                    <a:lstStyle/>
                    <a:p>
                      <a:pPr algn="r" fontAlgn="ctr"/>
                      <a:r>
                        <a:rPr lang="pt-BR" sz="1400" b="1" u="none" strike="noStrike" dirty="0">
                          <a:solidFill>
                            <a:schemeClr val="bg1"/>
                          </a:solidFill>
                          <a:effectLst/>
                        </a:rPr>
                        <a:t>32.590.673,99</a:t>
                      </a:r>
                      <a:endParaRPr lang="pt-BR" sz="1400" b="1" i="0" u="none" strike="noStrike" dirty="0">
                        <a:solidFill>
                          <a:schemeClr val="bg1"/>
                        </a:solidFill>
                        <a:effectLst/>
                        <a:latin typeface="Arial" panose="020B0604020202020204" pitchFamily="34" charset="0"/>
                      </a:endParaRPr>
                    </a:p>
                  </a:txBody>
                  <a:tcPr marL="4208" marR="4208" marT="4208" marB="0" anchor="ctr">
                    <a:solidFill>
                      <a:srgbClr val="003641"/>
                    </a:solidFill>
                  </a:tcPr>
                </a:tc>
                <a:tc>
                  <a:txBody>
                    <a:bodyPr/>
                    <a:lstStyle/>
                    <a:p>
                      <a:pPr algn="r" fontAlgn="ctr"/>
                      <a:r>
                        <a:rPr lang="pt-BR" sz="1400" b="1" u="none" strike="noStrike" dirty="0">
                          <a:solidFill>
                            <a:schemeClr val="bg1"/>
                          </a:solidFill>
                          <a:effectLst/>
                        </a:rPr>
                        <a:t>59.380.066,16</a:t>
                      </a:r>
                      <a:endParaRPr lang="pt-BR" sz="1400" b="1" i="0" u="none" strike="noStrike" dirty="0">
                        <a:solidFill>
                          <a:schemeClr val="bg1"/>
                        </a:solidFill>
                        <a:effectLst/>
                        <a:latin typeface="Arial" panose="020B0604020202020204" pitchFamily="34" charset="0"/>
                      </a:endParaRPr>
                    </a:p>
                  </a:txBody>
                  <a:tcPr marL="4208" marR="4208" marT="4208" marB="0" anchor="ctr">
                    <a:solidFill>
                      <a:srgbClr val="003641"/>
                    </a:solidFill>
                  </a:tcPr>
                </a:tc>
                <a:tc>
                  <a:txBody>
                    <a:bodyPr/>
                    <a:lstStyle/>
                    <a:p>
                      <a:pPr algn="r" fontAlgn="ctr"/>
                      <a:r>
                        <a:rPr lang="pt-BR" sz="1400" b="1" u="none" strike="noStrike" dirty="0">
                          <a:solidFill>
                            <a:schemeClr val="bg1"/>
                          </a:solidFill>
                          <a:effectLst/>
                        </a:rPr>
                        <a:t>44.857.678,07</a:t>
                      </a:r>
                      <a:endParaRPr lang="pt-BR" sz="1400" b="1" i="0" u="none" strike="noStrike" dirty="0">
                        <a:solidFill>
                          <a:schemeClr val="bg1"/>
                        </a:solidFill>
                        <a:effectLst/>
                        <a:latin typeface="Arial" panose="020B0604020202020204" pitchFamily="34" charset="0"/>
                      </a:endParaRPr>
                    </a:p>
                  </a:txBody>
                  <a:tcPr marL="4208" marR="4208" marT="4208" marB="0" anchor="ctr">
                    <a:solidFill>
                      <a:srgbClr val="003641"/>
                    </a:solidFill>
                  </a:tcPr>
                </a:tc>
                <a:extLst>
                  <a:ext uri="{0D108BD9-81ED-4DB2-BD59-A6C34878D82A}">
                    <a16:rowId xmlns:a16="http://schemas.microsoft.com/office/drawing/2014/main" val="1768922830"/>
                  </a:ext>
                </a:extLst>
              </a:tr>
            </a:tbl>
          </a:graphicData>
        </a:graphic>
      </p:graphicFrame>
      <p:sp>
        <p:nvSpPr>
          <p:cNvPr id="9" name="CaixaDeTexto 8">
            <a:extLst>
              <a:ext uri="{FF2B5EF4-FFF2-40B4-BE49-F238E27FC236}">
                <a16:creationId xmlns:a16="http://schemas.microsoft.com/office/drawing/2014/main" id="{4AB73FC5-CEE8-FD21-854F-03119036F947}"/>
              </a:ext>
            </a:extLst>
          </p:cNvPr>
          <p:cNvSpPr txBox="1"/>
          <p:nvPr/>
        </p:nvSpPr>
        <p:spPr>
          <a:xfrm>
            <a:off x="267784" y="4381212"/>
            <a:ext cx="11656432"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1D1D1B"/>
                </a:solidFill>
                <a:effectLst/>
                <a:uLnTx/>
                <a:uFillTx/>
                <a:latin typeface="SicoobSansRC3-Regular"/>
                <a:ea typeface="+mn-ea"/>
                <a:cs typeface="+mn-cs"/>
              </a:rPr>
              <a:t>As Notas Explicativas da Administração são parte integrante das demonstrações financeiras e estão disponíveis para consulta no site https://www.sicoob.com.br/web/sicoobcredivass/</a:t>
            </a:r>
            <a:endPar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m 9">
            <a:extLst>
              <a:ext uri="{FF2B5EF4-FFF2-40B4-BE49-F238E27FC236}">
                <a16:creationId xmlns:a16="http://schemas.microsoft.com/office/drawing/2014/main" id="{4A57E4D4-16C0-6C8D-2C25-C568E38A3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12" name="Teamwork">
            <a:extLst>
              <a:ext uri="{FF2B5EF4-FFF2-40B4-BE49-F238E27FC236}">
                <a16:creationId xmlns:a16="http://schemas.microsoft.com/office/drawing/2014/main" id="{E297BBBD-98E2-59F2-8476-0E6149FF934F}"/>
              </a:ext>
            </a:extLst>
          </p:cNvPr>
          <p:cNvSpPr txBox="1"/>
          <p:nvPr/>
        </p:nvSpPr>
        <p:spPr>
          <a:xfrm>
            <a:off x="0" y="5157533"/>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748612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Placeholder Title Text">
            <a:extLst>
              <a:ext uri="{FF2B5EF4-FFF2-40B4-BE49-F238E27FC236}">
                <a16:creationId xmlns:a16="http://schemas.microsoft.com/office/drawing/2014/main" id="{78E44A8D-509F-CE08-CD90-0040B88AA287}"/>
              </a:ext>
            </a:extLst>
          </p:cNvPr>
          <p:cNvSpPr txBox="1"/>
          <p:nvPr/>
        </p:nvSpPr>
        <p:spPr>
          <a:xfrm>
            <a:off x="411480" y="472418"/>
            <a:ext cx="11656432"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DEMONSTRAÇÃO DO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RESULTADO ABRANGENTE</a:t>
            </a:r>
          </a:p>
        </p:txBody>
      </p:sp>
      <p:sp>
        <p:nvSpPr>
          <p:cNvPr id="9" name="CaixaDeTexto 8">
            <a:extLst>
              <a:ext uri="{FF2B5EF4-FFF2-40B4-BE49-F238E27FC236}">
                <a16:creationId xmlns:a16="http://schemas.microsoft.com/office/drawing/2014/main" id="{4AB73FC5-CEE8-FD21-854F-03119036F947}"/>
              </a:ext>
            </a:extLst>
          </p:cNvPr>
          <p:cNvSpPr txBox="1"/>
          <p:nvPr/>
        </p:nvSpPr>
        <p:spPr>
          <a:xfrm>
            <a:off x="411480" y="3991015"/>
            <a:ext cx="11656432"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1D1D1B"/>
                </a:solidFill>
                <a:effectLst/>
                <a:uLnTx/>
                <a:uFillTx/>
                <a:latin typeface="SicoobSansRC3-Regular"/>
                <a:ea typeface="+mn-ea"/>
                <a:cs typeface="+mn-cs"/>
              </a:rPr>
              <a:t>As Notas Explicativas da Administração são parte integrante das demonstrações financeiras e estão disponíveis para consulta no site https://www.sicoob.com.br/web/sicoobcredivass/</a:t>
            </a:r>
            <a:endPar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ela 6">
            <a:extLst>
              <a:ext uri="{FF2B5EF4-FFF2-40B4-BE49-F238E27FC236}">
                <a16:creationId xmlns:a16="http://schemas.microsoft.com/office/drawing/2014/main" id="{76C70C74-F48B-5165-121B-63950CDC3F1E}"/>
              </a:ext>
            </a:extLst>
          </p:cNvPr>
          <p:cNvGraphicFramePr>
            <a:graphicFrameLocks noGrp="1"/>
          </p:cNvGraphicFramePr>
          <p:nvPr/>
        </p:nvGraphicFramePr>
        <p:xfrm>
          <a:off x="411480" y="1602557"/>
          <a:ext cx="11400306" cy="1806716"/>
        </p:xfrm>
        <a:graphic>
          <a:graphicData uri="http://schemas.openxmlformats.org/drawingml/2006/table">
            <a:tbl>
              <a:tblPr/>
              <a:tblGrid>
                <a:gridCol w="5348297">
                  <a:extLst>
                    <a:ext uri="{9D8B030D-6E8A-4147-A177-3AD203B41FA5}">
                      <a16:colId xmlns:a16="http://schemas.microsoft.com/office/drawing/2014/main" val="1135245869"/>
                    </a:ext>
                  </a:extLst>
                </a:gridCol>
                <a:gridCol w="904974">
                  <a:extLst>
                    <a:ext uri="{9D8B030D-6E8A-4147-A177-3AD203B41FA5}">
                      <a16:colId xmlns:a16="http://schemas.microsoft.com/office/drawing/2014/main" val="1123249966"/>
                    </a:ext>
                  </a:extLst>
                </a:gridCol>
                <a:gridCol w="1630837">
                  <a:extLst>
                    <a:ext uri="{9D8B030D-6E8A-4147-A177-3AD203B41FA5}">
                      <a16:colId xmlns:a16="http://schemas.microsoft.com/office/drawing/2014/main" val="2331157152"/>
                    </a:ext>
                  </a:extLst>
                </a:gridCol>
                <a:gridCol w="1885360">
                  <a:extLst>
                    <a:ext uri="{9D8B030D-6E8A-4147-A177-3AD203B41FA5}">
                      <a16:colId xmlns:a16="http://schemas.microsoft.com/office/drawing/2014/main" val="234916303"/>
                    </a:ext>
                  </a:extLst>
                </a:gridCol>
                <a:gridCol w="1630838">
                  <a:extLst>
                    <a:ext uri="{9D8B030D-6E8A-4147-A177-3AD203B41FA5}">
                      <a16:colId xmlns:a16="http://schemas.microsoft.com/office/drawing/2014/main" val="2005377684"/>
                    </a:ext>
                  </a:extLst>
                </a:gridCol>
              </a:tblGrid>
              <a:tr h="183341">
                <a:tc>
                  <a:txBody>
                    <a:bodyPr/>
                    <a:lstStyle/>
                    <a:p>
                      <a:pPr algn="ctr" fontAlgn="ctr"/>
                      <a:r>
                        <a:rPr lang="pt-BR" sz="1600" b="1" i="0" u="none" strike="noStrike" dirty="0">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13323D"/>
                    </a:solidFill>
                  </a:tcPr>
                </a:tc>
                <a:tc>
                  <a:txBody>
                    <a:bodyPr/>
                    <a:lstStyle/>
                    <a:p>
                      <a:pPr algn="ctr" fontAlgn="ctr"/>
                      <a:r>
                        <a:rPr lang="pt-BR" sz="1600" b="1" i="0" u="none" strike="noStrike" dirty="0">
                          <a:solidFill>
                            <a:schemeClr val="bg1"/>
                          </a:solidFill>
                          <a:effectLst/>
                          <a:latin typeface="Arial" panose="020B0604020202020204" pitchFamily="34" charset="0"/>
                        </a:rPr>
                        <a:t>Notas</a:t>
                      </a:r>
                    </a:p>
                  </a:txBody>
                  <a:tcPr marL="7620" marR="7620" marT="7620" marB="0" anchor="ctr">
                    <a:lnL>
                      <a:noFill/>
                    </a:lnL>
                    <a:lnR>
                      <a:noFill/>
                    </a:lnR>
                    <a:lnT>
                      <a:noFill/>
                    </a:lnT>
                    <a:lnB>
                      <a:noFill/>
                    </a:lnB>
                    <a:solidFill>
                      <a:srgbClr val="13323D"/>
                    </a:solidFill>
                  </a:tcPr>
                </a:tc>
                <a:tc>
                  <a:txBody>
                    <a:bodyPr/>
                    <a:lstStyle/>
                    <a:p>
                      <a:pPr algn="ctr" fontAlgn="ctr"/>
                      <a:r>
                        <a:rPr lang="pt-BR" sz="1600" b="1" i="0" u="none" strike="noStrike" dirty="0">
                          <a:solidFill>
                            <a:schemeClr val="bg1"/>
                          </a:solidFill>
                          <a:effectLst/>
                          <a:latin typeface="Arial" panose="020B0604020202020204" pitchFamily="34" charset="0"/>
                        </a:rPr>
                        <a:t>2 º Sem. 2023</a:t>
                      </a:r>
                    </a:p>
                  </a:txBody>
                  <a:tcPr marL="7620" marR="7620" marT="7620" marB="0" anchor="ctr">
                    <a:lnL>
                      <a:noFill/>
                    </a:lnL>
                    <a:lnR>
                      <a:noFill/>
                    </a:lnR>
                    <a:lnT>
                      <a:noFill/>
                    </a:lnT>
                    <a:lnB>
                      <a:noFill/>
                    </a:lnB>
                    <a:solidFill>
                      <a:srgbClr val="13323D"/>
                    </a:solidFill>
                  </a:tcPr>
                </a:tc>
                <a:tc>
                  <a:txBody>
                    <a:bodyPr/>
                    <a:lstStyle/>
                    <a:p>
                      <a:pPr algn="ctr" fontAlgn="ctr"/>
                      <a:r>
                        <a:rPr lang="pt-BR" sz="1600" b="1" i="0" u="none" strike="noStrike" dirty="0">
                          <a:solidFill>
                            <a:schemeClr val="bg1"/>
                          </a:solidFill>
                          <a:effectLst/>
                          <a:latin typeface="Arial" panose="020B0604020202020204" pitchFamily="34" charset="0"/>
                        </a:rPr>
                        <a:t>31/12/2023</a:t>
                      </a:r>
                    </a:p>
                  </a:txBody>
                  <a:tcPr marL="7620" marR="7620" marT="7620" marB="0" anchor="ctr">
                    <a:lnL>
                      <a:noFill/>
                    </a:lnL>
                    <a:lnR>
                      <a:noFill/>
                    </a:lnR>
                    <a:lnT>
                      <a:noFill/>
                    </a:lnT>
                    <a:lnB>
                      <a:noFill/>
                    </a:lnB>
                    <a:solidFill>
                      <a:srgbClr val="13323D"/>
                    </a:solidFill>
                  </a:tcPr>
                </a:tc>
                <a:tc>
                  <a:txBody>
                    <a:bodyPr/>
                    <a:lstStyle/>
                    <a:p>
                      <a:pPr algn="ctr" fontAlgn="ctr"/>
                      <a:r>
                        <a:rPr lang="pt-BR" sz="1600" b="1" i="0" u="none" strike="noStrike" dirty="0">
                          <a:solidFill>
                            <a:schemeClr val="bg1"/>
                          </a:solidFill>
                          <a:effectLst/>
                          <a:latin typeface="Arial" panose="020B0604020202020204" pitchFamily="34" charset="0"/>
                        </a:rPr>
                        <a:t>31/12/2022</a:t>
                      </a:r>
                    </a:p>
                  </a:txBody>
                  <a:tcPr marL="7620" marR="7620" marT="7620" marB="0" anchor="ctr">
                    <a:lnL>
                      <a:noFill/>
                    </a:lnL>
                    <a:lnR>
                      <a:noFill/>
                    </a:lnR>
                    <a:lnT>
                      <a:noFill/>
                    </a:lnT>
                    <a:lnB>
                      <a:noFill/>
                    </a:lnB>
                    <a:solidFill>
                      <a:srgbClr val="13323D"/>
                    </a:solidFill>
                  </a:tcPr>
                </a:tc>
                <a:extLst>
                  <a:ext uri="{0D108BD9-81ED-4DB2-BD59-A6C34878D82A}">
                    <a16:rowId xmlns:a16="http://schemas.microsoft.com/office/drawing/2014/main" val="3281036400"/>
                  </a:ext>
                </a:extLst>
              </a:tr>
              <a:tr h="264989">
                <a:tc>
                  <a:txBody>
                    <a:bodyPr/>
                    <a:lstStyle/>
                    <a:p>
                      <a:pPr algn="l" fontAlgn="ctr"/>
                      <a:r>
                        <a:rPr lang="pt-BR" sz="1600" b="1" i="0" u="none" strike="noStrike" dirty="0">
                          <a:solidFill>
                            <a:srgbClr val="000000"/>
                          </a:solidFill>
                          <a:effectLst/>
                          <a:latin typeface="Arial" panose="020B0604020202020204" pitchFamily="34" charset="0"/>
                        </a:rPr>
                        <a:t>SOBRAS OU PERDAS DO PERÍODO ANTES DAS DESTINAÇÕES E DOS JUROS AO CAPITAL</a:t>
                      </a:r>
                    </a:p>
                  </a:txBody>
                  <a:tcPr marL="7620" marR="7620" marT="7620" marB="0" anchor="ctr">
                    <a:lnL>
                      <a:noFill/>
                    </a:lnL>
                    <a:lnR>
                      <a:noFill/>
                    </a:lnR>
                    <a:lnT>
                      <a:noFill/>
                    </a:lnT>
                    <a:lnB>
                      <a:noFill/>
                    </a:lnB>
                    <a:solidFill>
                      <a:srgbClr val="FFFFFF"/>
                    </a:solidFill>
                  </a:tcPr>
                </a:tc>
                <a:tc>
                  <a:txBody>
                    <a:bodyPr/>
                    <a:lstStyle/>
                    <a:p>
                      <a:pPr algn="ctr" fontAlgn="ctr"/>
                      <a:r>
                        <a:rPr lang="pt-BR" sz="16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600" b="1" i="0" u="none" strike="noStrike">
                          <a:solidFill>
                            <a:srgbClr val="000000"/>
                          </a:solidFill>
                          <a:effectLst/>
                          <a:latin typeface="Arial" panose="020B0604020202020204" pitchFamily="34" charset="0"/>
                        </a:rPr>
                        <a:t>32.590.673,99</a:t>
                      </a:r>
                    </a:p>
                  </a:txBody>
                  <a:tcPr marL="7620" marR="7620" marT="7620" marB="0" anchor="ctr">
                    <a:lnL>
                      <a:noFill/>
                    </a:lnL>
                    <a:lnR>
                      <a:noFill/>
                    </a:lnR>
                    <a:lnT>
                      <a:noFill/>
                    </a:lnT>
                    <a:lnB>
                      <a:noFill/>
                    </a:lnB>
                    <a:solidFill>
                      <a:srgbClr val="FFFFFF"/>
                    </a:solidFill>
                  </a:tcPr>
                </a:tc>
                <a:tc>
                  <a:txBody>
                    <a:bodyPr/>
                    <a:lstStyle/>
                    <a:p>
                      <a:pPr algn="r" fontAlgn="ctr"/>
                      <a:r>
                        <a:rPr lang="pt-BR" sz="1600" b="1" i="0" u="none" strike="noStrike" dirty="0">
                          <a:solidFill>
                            <a:srgbClr val="000000"/>
                          </a:solidFill>
                          <a:effectLst/>
                          <a:latin typeface="Arial" panose="020B0604020202020204" pitchFamily="34" charset="0"/>
                        </a:rPr>
                        <a:t>59.380.066,16</a:t>
                      </a:r>
                    </a:p>
                  </a:txBody>
                  <a:tcPr marL="7620" marR="7620" marT="7620" marB="0" anchor="ctr">
                    <a:lnL>
                      <a:noFill/>
                    </a:lnL>
                    <a:lnR>
                      <a:noFill/>
                    </a:lnR>
                    <a:lnT>
                      <a:noFill/>
                    </a:lnT>
                    <a:lnB>
                      <a:noFill/>
                    </a:lnB>
                    <a:solidFill>
                      <a:srgbClr val="FFFFFF"/>
                    </a:solidFill>
                  </a:tcPr>
                </a:tc>
                <a:tc>
                  <a:txBody>
                    <a:bodyPr/>
                    <a:lstStyle/>
                    <a:p>
                      <a:pPr algn="r" fontAlgn="ctr"/>
                      <a:r>
                        <a:rPr lang="pt-BR" sz="1600" b="1" i="0" u="none" strike="noStrike" dirty="0">
                          <a:solidFill>
                            <a:srgbClr val="000000"/>
                          </a:solidFill>
                          <a:effectLst/>
                          <a:latin typeface="Arial" panose="020B0604020202020204" pitchFamily="34" charset="0"/>
                        </a:rPr>
                        <a:t>44.857.678,07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314924322"/>
                  </a:ext>
                </a:extLst>
              </a:tr>
              <a:tr h="264989">
                <a:tc>
                  <a:txBody>
                    <a:bodyPr/>
                    <a:lstStyle/>
                    <a:p>
                      <a:pPr algn="l"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ctr"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005446580"/>
                  </a:ext>
                </a:extLst>
              </a:tr>
              <a:tr h="264989">
                <a:tc>
                  <a:txBody>
                    <a:bodyPr/>
                    <a:lstStyle/>
                    <a:p>
                      <a:pPr algn="l" fontAlgn="ctr"/>
                      <a:r>
                        <a:rPr lang="pt-BR" sz="1600" b="1" i="0" u="none" strike="noStrike">
                          <a:solidFill>
                            <a:srgbClr val="000000"/>
                          </a:solidFill>
                          <a:effectLst/>
                          <a:latin typeface="Arial" panose="020B0604020202020204" pitchFamily="34" charset="0"/>
                        </a:rPr>
                        <a:t>OUTROS RESULTADOS ABRANGENTES</a:t>
                      </a:r>
                    </a:p>
                  </a:txBody>
                  <a:tcPr marL="7620" marR="7620" marT="7620" marB="0" anchor="ctr">
                    <a:lnL>
                      <a:noFill/>
                    </a:lnL>
                    <a:lnR>
                      <a:noFill/>
                    </a:lnR>
                    <a:lnT>
                      <a:noFill/>
                    </a:lnT>
                    <a:lnB>
                      <a:noFill/>
                    </a:lnB>
                    <a:solidFill>
                      <a:srgbClr val="FFFFFF"/>
                    </a:solidFill>
                  </a:tcPr>
                </a:tc>
                <a:tc>
                  <a:txBody>
                    <a:bodyPr/>
                    <a:lstStyle/>
                    <a:p>
                      <a:pPr algn="ctr" fontAlgn="ctr"/>
                      <a:r>
                        <a:rPr lang="pt-BR" sz="1600" b="1" i="0" u="none" strike="noStrike" dirty="0">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600" b="1" i="0" u="none" strike="noStrike">
                          <a:solidFill>
                            <a:srgbClr val="000000"/>
                          </a:solidFill>
                          <a:effectLst/>
                          <a:latin typeface="Arial" panose="020B0604020202020204" pitchFamily="34" charset="0"/>
                        </a:rPr>
                        <a:t>-</a:t>
                      </a:r>
                    </a:p>
                  </a:txBody>
                  <a:tcPr marL="7620" marR="7620" marT="7620" marB="0" anchor="ctr">
                    <a:lnL>
                      <a:noFill/>
                    </a:lnL>
                    <a:lnR>
                      <a:noFill/>
                    </a:lnR>
                    <a:lnT>
                      <a:noFill/>
                    </a:lnT>
                    <a:lnB>
                      <a:noFill/>
                    </a:lnB>
                    <a:solidFill>
                      <a:srgbClr val="FFFFFF"/>
                    </a:solidFill>
                  </a:tcPr>
                </a:tc>
                <a:tc>
                  <a:txBody>
                    <a:bodyPr/>
                    <a:lstStyle/>
                    <a:p>
                      <a:pPr algn="r" fontAlgn="ctr"/>
                      <a:r>
                        <a:rPr lang="pt-BR" sz="1600" b="1" i="0" u="none" strike="noStrike">
                          <a:solidFill>
                            <a:srgbClr val="000000"/>
                          </a:solidFill>
                          <a:effectLst/>
                          <a:latin typeface="Arial" panose="020B0604020202020204" pitchFamily="34" charset="0"/>
                        </a:rPr>
                        <a:t>-</a:t>
                      </a:r>
                    </a:p>
                  </a:txBody>
                  <a:tcPr marL="7620" marR="7620" marT="7620" marB="0" anchor="ctr">
                    <a:lnL>
                      <a:noFill/>
                    </a:lnL>
                    <a:lnR>
                      <a:noFill/>
                    </a:lnR>
                    <a:lnT>
                      <a:noFill/>
                    </a:lnT>
                    <a:lnB>
                      <a:noFill/>
                    </a:lnB>
                    <a:solidFill>
                      <a:srgbClr val="FFFFFF"/>
                    </a:solidFill>
                  </a:tcPr>
                </a:tc>
                <a:tc>
                  <a:txBody>
                    <a:bodyPr/>
                    <a:lstStyle/>
                    <a:p>
                      <a:pPr algn="r" fontAlgn="ctr"/>
                      <a:r>
                        <a:rPr lang="pt-BR" sz="1600" b="1" i="0" u="none" strike="noStrike">
                          <a:solidFill>
                            <a:srgbClr val="000000"/>
                          </a:solidFill>
                          <a:effectLst/>
                          <a:latin typeface="Arial" panose="020B0604020202020204" pitchFamily="34" charset="0"/>
                        </a:rPr>
                        <a:t>-</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523082455"/>
                  </a:ext>
                </a:extLst>
              </a:tr>
              <a:tr h="264989">
                <a:tc>
                  <a:txBody>
                    <a:bodyPr/>
                    <a:lstStyle/>
                    <a:p>
                      <a:pPr algn="l"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ctr"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6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369116873"/>
                  </a:ext>
                </a:extLst>
              </a:tr>
              <a:tr h="264989">
                <a:tc>
                  <a:txBody>
                    <a:bodyPr/>
                    <a:lstStyle/>
                    <a:p>
                      <a:pPr algn="l" fontAlgn="ctr"/>
                      <a:r>
                        <a:rPr lang="pt-BR" sz="1600" b="1" i="0" u="none" strike="noStrike">
                          <a:solidFill>
                            <a:srgbClr val="000000"/>
                          </a:solidFill>
                          <a:effectLst/>
                          <a:latin typeface="Arial" panose="020B0604020202020204" pitchFamily="34" charset="0"/>
                        </a:rPr>
                        <a:t>TOTAL DO RESULTADO ABRANGENTE</a:t>
                      </a:r>
                    </a:p>
                  </a:txBody>
                  <a:tcPr marL="7620" marR="7620" marT="7620" marB="0" anchor="ctr">
                    <a:lnL>
                      <a:noFill/>
                    </a:lnL>
                    <a:lnR>
                      <a:noFill/>
                    </a:lnR>
                    <a:lnT>
                      <a:noFill/>
                    </a:lnT>
                    <a:lnB>
                      <a:noFill/>
                    </a:lnB>
                    <a:solidFill>
                      <a:srgbClr val="FFFFFF"/>
                    </a:solidFill>
                  </a:tcPr>
                </a:tc>
                <a:tc>
                  <a:txBody>
                    <a:bodyPr/>
                    <a:lstStyle/>
                    <a:p>
                      <a:pPr algn="ctr" fontAlgn="ctr"/>
                      <a:r>
                        <a:rPr lang="pt-BR" sz="1600" b="1" i="0" u="none" strike="noStrike" dirty="0">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600" b="1" i="0" u="none" strike="noStrike">
                          <a:solidFill>
                            <a:srgbClr val="000000"/>
                          </a:solidFill>
                          <a:effectLst/>
                          <a:latin typeface="Arial" panose="020B0604020202020204" pitchFamily="34" charset="0"/>
                        </a:rPr>
                        <a:t>32.590.673,99</a:t>
                      </a:r>
                    </a:p>
                  </a:txBody>
                  <a:tcPr marL="7620" marR="7620" marT="7620" marB="0" anchor="ctr">
                    <a:lnL>
                      <a:noFill/>
                    </a:lnL>
                    <a:lnR>
                      <a:noFill/>
                    </a:lnR>
                    <a:lnT>
                      <a:noFill/>
                    </a:lnT>
                    <a:lnB>
                      <a:noFill/>
                    </a:lnB>
                    <a:solidFill>
                      <a:srgbClr val="FFFFFF"/>
                    </a:solidFill>
                  </a:tcPr>
                </a:tc>
                <a:tc>
                  <a:txBody>
                    <a:bodyPr/>
                    <a:lstStyle/>
                    <a:p>
                      <a:pPr algn="r" fontAlgn="ctr"/>
                      <a:r>
                        <a:rPr lang="pt-BR" sz="1600" b="1" i="0" u="none" strike="noStrike">
                          <a:solidFill>
                            <a:srgbClr val="000000"/>
                          </a:solidFill>
                          <a:effectLst/>
                          <a:latin typeface="Arial" panose="020B0604020202020204" pitchFamily="34" charset="0"/>
                        </a:rPr>
                        <a:t>59.380.066,16</a:t>
                      </a:r>
                    </a:p>
                  </a:txBody>
                  <a:tcPr marL="7620" marR="7620" marT="7620" marB="0" anchor="ctr">
                    <a:lnL>
                      <a:noFill/>
                    </a:lnL>
                    <a:lnR>
                      <a:noFill/>
                    </a:lnR>
                    <a:lnT>
                      <a:noFill/>
                    </a:lnT>
                    <a:lnB>
                      <a:noFill/>
                    </a:lnB>
                    <a:solidFill>
                      <a:srgbClr val="FFFFFF"/>
                    </a:solidFill>
                  </a:tcPr>
                </a:tc>
                <a:tc>
                  <a:txBody>
                    <a:bodyPr/>
                    <a:lstStyle/>
                    <a:p>
                      <a:pPr algn="r" fontAlgn="ctr"/>
                      <a:r>
                        <a:rPr lang="pt-BR" sz="1600" b="1" i="0" u="none" strike="noStrike" dirty="0">
                          <a:solidFill>
                            <a:srgbClr val="000000"/>
                          </a:solidFill>
                          <a:effectLst/>
                          <a:latin typeface="Arial" panose="020B0604020202020204" pitchFamily="34" charset="0"/>
                        </a:rPr>
                        <a:t>44.857.678,07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241620500"/>
                  </a:ext>
                </a:extLst>
              </a:tr>
            </a:tbl>
          </a:graphicData>
        </a:graphic>
      </p:graphicFrame>
      <p:pic>
        <p:nvPicPr>
          <p:cNvPr id="10" name="Imagem 9">
            <a:extLst>
              <a:ext uri="{FF2B5EF4-FFF2-40B4-BE49-F238E27FC236}">
                <a16:creationId xmlns:a16="http://schemas.microsoft.com/office/drawing/2014/main" id="{FC3DD15D-1B90-4484-5A42-81E525266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11" name="Teamwork">
            <a:extLst>
              <a:ext uri="{FF2B5EF4-FFF2-40B4-BE49-F238E27FC236}">
                <a16:creationId xmlns:a16="http://schemas.microsoft.com/office/drawing/2014/main" id="{CD93640F-6CDB-2129-07AD-016B436E3D73}"/>
              </a:ext>
            </a:extLst>
          </p:cNvPr>
          <p:cNvSpPr txBox="1"/>
          <p:nvPr/>
        </p:nvSpPr>
        <p:spPr>
          <a:xfrm>
            <a:off x="0" y="5157533"/>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3395071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Placeholder Title Text">
            <a:extLst>
              <a:ext uri="{FF2B5EF4-FFF2-40B4-BE49-F238E27FC236}">
                <a16:creationId xmlns:a16="http://schemas.microsoft.com/office/drawing/2014/main" id="{78E44A8D-509F-CE08-CD90-0040B88AA287}"/>
              </a:ext>
            </a:extLst>
          </p:cNvPr>
          <p:cNvSpPr txBox="1"/>
          <p:nvPr/>
        </p:nvSpPr>
        <p:spPr>
          <a:xfrm>
            <a:off x="354919" y="364472"/>
            <a:ext cx="11656432"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DEMONSTRAÇÃO DAS MUTAÇÕES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 PATRIMÔNIO LÍQUIDO</a:t>
            </a:r>
          </a:p>
        </p:txBody>
      </p:sp>
      <p:graphicFrame>
        <p:nvGraphicFramePr>
          <p:cNvPr id="5" name="Tabela 4">
            <a:extLst>
              <a:ext uri="{FF2B5EF4-FFF2-40B4-BE49-F238E27FC236}">
                <a16:creationId xmlns:a16="http://schemas.microsoft.com/office/drawing/2014/main" id="{74A50F34-358D-728F-898E-9A326307BF02}"/>
              </a:ext>
            </a:extLst>
          </p:cNvPr>
          <p:cNvGraphicFramePr>
            <a:graphicFrameLocks noGrp="1"/>
          </p:cNvGraphicFramePr>
          <p:nvPr/>
        </p:nvGraphicFramePr>
        <p:xfrm>
          <a:off x="354919" y="1531000"/>
          <a:ext cx="11215018" cy="3345180"/>
        </p:xfrm>
        <a:graphic>
          <a:graphicData uri="http://schemas.openxmlformats.org/drawingml/2006/table">
            <a:tbl>
              <a:tblPr/>
              <a:tblGrid>
                <a:gridCol w="5019404">
                  <a:extLst>
                    <a:ext uri="{9D8B030D-6E8A-4147-A177-3AD203B41FA5}">
                      <a16:colId xmlns:a16="http://schemas.microsoft.com/office/drawing/2014/main" val="1494832284"/>
                    </a:ext>
                  </a:extLst>
                </a:gridCol>
                <a:gridCol w="423983">
                  <a:extLst>
                    <a:ext uri="{9D8B030D-6E8A-4147-A177-3AD203B41FA5}">
                      <a16:colId xmlns:a16="http://schemas.microsoft.com/office/drawing/2014/main" val="2568977471"/>
                    </a:ext>
                  </a:extLst>
                </a:gridCol>
                <a:gridCol w="1012087">
                  <a:extLst>
                    <a:ext uri="{9D8B030D-6E8A-4147-A177-3AD203B41FA5}">
                      <a16:colId xmlns:a16="http://schemas.microsoft.com/office/drawing/2014/main" val="1414501923"/>
                    </a:ext>
                  </a:extLst>
                </a:gridCol>
                <a:gridCol w="875319">
                  <a:extLst>
                    <a:ext uri="{9D8B030D-6E8A-4147-A177-3AD203B41FA5}">
                      <a16:colId xmlns:a16="http://schemas.microsoft.com/office/drawing/2014/main" val="4226168566"/>
                    </a:ext>
                  </a:extLst>
                </a:gridCol>
                <a:gridCol w="1271947">
                  <a:extLst>
                    <a:ext uri="{9D8B030D-6E8A-4147-A177-3AD203B41FA5}">
                      <a16:colId xmlns:a16="http://schemas.microsoft.com/office/drawing/2014/main" val="3311474006"/>
                    </a:ext>
                  </a:extLst>
                </a:gridCol>
                <a:gridCol w="1531807">
                  <a:extLst>
                    <a:ext uri="{9D8B030D-6E8A-4147-A177-3AD203B41FA5}">
                      <a16:colId xmlns:a16="http://schemas.microsoft.com/office/drawing/2014/main" val="2958197213"/>
                    </a:ext>
                  </a:extLst>
                </a:gridCol>
                <a:gridCol w="1080471">
                  <a:extLst>
                    <a:ext uri="{9D8B030D-6E8A-4147-A177-3AD203B41FA5}">
                      <a16:colId xmlns:a16="http://schemas.microsoft.com/office/drawing/2014/main" val="1281655639"/>
                    </a:ext>
                  </a:extLst>
                </a:gridCol>
              </a:tblGrid>
              <a:tr h="167640">
                <a:tc>
                  <a:txBody>
                    <a:bodyPr/>
                    <a:lstStyle/>
                    <a:p>
                      <a:pPr algn="l" fontAlgn="t"/>
                      <a:r>
                        <a:rPr lang="pt-BR" sz="1000" b="0" i="0" u="none" strike="noStrike" dirty="0">
                          <a:solidFill>
                            <a:schemeClr val="bg1"/>
                          </a:solidFill>
                          <a:effectLst/>
                          <a:latin typeface="SansSerif"/>
                        </a:rPr>
                        <a:t> </a:t>
                      </a:r>
                    </a:p>
                  </a:txBody>
                  <a:tcPr marL="7620" marR="7620" marT="7620" marB="0">
                    <a:lnL>
                      <a:noFill/>
                    </a:lnL>
                    <a:lnR>
                      <a:noFill/>
                    </a:lnR>
                    <a:lnT>
                      <a:noFill/>
                    </a:lnT>
                    <a:lnB>
                      <a:noFill/>
                    </a:lnB>
                    <a:solidFill>
                      <a:srgbClr val="13323D"/>
                    </a:solidFill>
                  </a:tcPr>
                </a:tc>
                <a:tc>
                  <a:txBody>
                    <a:bodyPr/>
                    <a:lstStyle/>
                    <a:p>
                      <a:pPr algn="r" fontAlgn="ctr"/>
                      <a:r>
                        <a:rPr lang="pt-BR" sz="1000" b="1" i="0" u="none" strike="noStrike" dirty="0">
                          <a:solidFill>
                            <a:schemeClr val="bg1"/>
                          </a:solidFill>
                          <a:effectLst/>
                          <a:latin typeface="Arial" panose="020B0604020202020204" pitchFamily="34" charset="0"/>
                        </a:rPr>
                        <a:t>Notas</a:t>
                      </a:r>
                    </a:p>
                  </a:txBody>
                  <a:tcPr marL="7620" marR="7620" marT="7620" marB="0" anchor="ctr">
                    <a:lnL>
                      <a:noFill/>
                    </a:lnL>
                    <a:lnR>
                      <a:noFill/>
                    </a:lnR>
                    <a:lnT>
                      <a:noFill/>
                    </a:lnT>
                    <a:lnB>
                      <a:noFill/>
                    </a:lnB>
                    <a:solidFill>
                      <a:srgbClr val="13323D"/>
                    </a:solidFill>
                  </a:tcPr>
                </a:tc>
                <a:tc>
                  <a:txBody>
                    <a:bodyPr/>
                    <a:lstStyle/>
                    <a:p>
                      <a:pPr algn="ctr" fontAlgn="ctr"/>
                      <a:r>
                        <a:rPr lang="pt-BR" sz="1000" b="1" i="0" u="none" strike="noStrike" dirty="0">
                          <a:solidFill>
                            <a:schemeClr val="bg1"/>
                          </a:solidFill>
                          <a:effectLst/>
                          <a:latin typeface="Arial" panose="020B0604020202020204" pitchFamily="34" charset="0"/>
                        </a:rPr>
                        <a:t>  CAPITAL SUBSCRITO</a:t>
                      </a:r>
                    </a:p>
                  </a:txBody>
                  <a:tcPr marL="7620" marR="7620" marT="7620" marB="0" anchor="ctr">
                    <a:lnL>
                      <a:noFill/>
                    </a:lnL>
                    <a:lnR>
                      <a:noFill/>
                    </a:lnR>
                    <a:lnT>
                      <a:noFill/>
                    </a:lnT>
                    <a:lnB>
                      <a:noFill/>
                    </a:lnB>
                    <a:solidFill>
                      <a:srgbClr val="13323D"/>
                    </a:solidFill>
                  </a:tcPr>
                </a:tc>
                <a:tc>
                  <a:txBody>
                    <a:bodyPr/>
                    <a:lstStyle/>
                    <a:p>
                      <a:pPr algn="ctr" fontAlgn="ctr"/>
                      <a:r>
                        <a:rPr lang="pt-BR" sz="1000" b="1" i="0" u="none" strike="noStrike">
                          <a:solidFill>
                            <a:schemeClr val="bg1"/>
                          </a:solidFill>
                          <a:effectLst/>
                          <a:latin typeface="Arial" panose="020B0604020202020204" pitchFamily="34" charset="0"/>
                        </a:rPr>
                        <a:t>  CAPITAL A REALIZAR</a:t>
                      </a:r>
                    </a:p>
                  </a:txBody>
                  <a:tcPr marL="7620" marR="7620" marT="7620" marB="0" anchor="ctr">
                    <a:lnL>
                      <a:noFill/>
                    </a:lnL>
                    <a:lnR>
                      <a:noFill/>
                    </a:lnR>
                    <a:lnT>
                      <a:noFill/>
                    </a:lnT>
                    <a:lnB>
                      <a:noFill/>
                    </a:lnB>
                    <a:solidFill>
                      <a:srgbClr val="13323D"/>
                    </a:solidFill>
                  </a:tcPr>
                </a:tc>
                <a:tc>
                  <a:txBody>
                    <a:bodyPr/>
                    <a:lstStyle/>
                    <a:p>
                      <a:pPr algn="ctr" fontAlgn="ctr"/>
                      <a:r>
                        <a:rPr lang="pt-BR" sz="1000" b="1" i="0" u="none" strike="noStrike" dirty="0">
                          <a:solidFill>
                            <a:schemeClr val="bg1"/>
                          </a:solidFill>
                          <a:effectLst/>
                          <a:latin typeface="Arial" panose="020B0604020202020204" pitchFamily="34" charset="0"/>
                        </a:rPr>
                        <a:t>  RESERVA LEGAL</a:t>
                      </a:r>
                    </a:p>
                  </a:txBody>
                  <a:tcPr marL="7620" marR="7620" marT="7620" marB="0" anchor="ctr">
                    <a:lnL>
                      <a:noFill/>
                    </a:lnL>
                    <a:lnR>
                      <a:noFill/>
                    </a:lnR>
                    <a:lnT>
                      <a:noFill/>
                    </a:lnT>
                    <a:lnB>
                      <a:noFill/>
                    </a:lnB>
                    <a:solidFill>
                      <a:srgbClr val="13323D"/>
                    </a:solidFill>
                  </a:tcPr>
                </a:tc>
                <a:tc>
                  <a:txBody>
                    <a:bodyPr/>
                    <a:lstStyle/>
                    <a:p>
                      <a:pPr algn="ctr" fontAlgn="ctr"/>
                      <a:r>
                        <a:rPr lang="pt-BR" sz="1000" b="1" i="0" u="none" strike="noStrike" dirty="0">
                          <a:solidFill>
                            <a:schemeClr val="bg1"/>
                          </a:solidFill>
                          <a:effectLst/>
                          <a:latin typeface="Arial" panose="020B0604020202020204" pitchFamily="34" charset="0"/>
                        </a:rPr>
                        <a:t>  SOBRAS OU PERDAS ACUMULADAS</a:t>
                      </a:r>
                    </a:p>
                  </a:txBody>
                  <a:tcPr marL="7620" marR="7620" marT="7620" marB="0" anchor="ctr">
                    <a:lnL>
                      <a:noFill/>
                    </a:lnL>
                    <a:lnR>
                      <a:noFill/>
                    </a:lnR>
                    <a:lnT>
                      <a:noFill/>
                    </a:lnT>
                    <a:lnB>
                      <a:noFill/>
                    </a:lnB>
                    <a:solidFill>
                      <a:srgbClr val="13323D"/>
                    </a:solidFill>
                  </a:tcPr>
                </a:tc>
                <a:tc>
                  <a:txBody>
                    <a:bodyPr/>
                    <a:lstStyle/>
                    <a:p>
                      <a:pPr algn="ctr" fontAlgn="ctr"/>
                      <a:r>
                        <a:rPr lang="pt-BR" sz="1000" b="1" i="0" u="none" strike="noStrike" dirty="0">
                          <a:solidFill>
                            <a:schemeClr val="bg1"/>
                          </a:solidFill>
                          <a:effectLst/>
                          <a:latin typeface="Arial" panose="020B0604020202020204" pitchFamily="34" charset="0"/>
                        </a:rPr>
                        <a:t>  TOTAIS</a:t>
                      </a:r>
                    </a:p>
                  </a:txBody>
                  <a:tcPr marL="7620" marR="7620" marT="7620" marB="0" anchor="ctr">
                    <a:lnL>
                      <a:noFill/>
                    </a:lnL>
                    <a:lnR>
                      <a:noFill/>
                    </a:lnR>
                    <a:lnT>
                      <a:noFill/>
                    </a:lnT>
                    <a:lnB>
                      <a:noFill/>
                    </a:lnB>
                    <a:solidFill>
                      <a:srgbClr val="13323D"/>
                    </a:solidFill>
                  </a:tcPr>
                </a:tc>
                <a:extLst>
                  <a:ext uri="{0D108BD9-81ED-4DB2-BD59-A6C34878D82A}">
                    <a16:rowId xmlns:a16="http://schemas.microsoft.com/office/drawing/2014/main" val="964225841"/>
                  </a:ext>
                </a:extLst>
              </a:tr>
              <a:tr h="167640">
                <a:tc>
                  <a:txBody>
                    <a:bodyPr/>
                    <a:lstStyle/>
                    <a:p>
                      <a:pPr algn="l" fontAlgn="ctr"/>
                      <a:r>
                        <a:rPr lang="pt-BR" sz="1100" b="1" i="0" u="none" strike="noStrike" dirty="0">
                          <a:solidFill>
                            <a:srgbClr val="000000"/>
                          </a:solidFill>
                          <a:effectLst/>
                          <a:latin typeface="Arial" panose="020B0604020202020204" pitchFamily="34" charset="0"/>
                        </a:rPr>
                        <a:t>Saldos em 31/12/2022</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46.633.738,40 </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(151.191,91)</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94.606.929,11 </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19.030.847,64 </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160.120.323,24 </a:t>
                      </a:r>
                    </a:p>
                  </a:txBody>
                  <a:tcPr marL="7620" marR="7620" marT="7620" marB="0" anchor="ctr">
                    <a:lnL>
                      <a:noFill/>
                    </a:lnL>
                    <a:lnR>
                      <a:noFill/>
                    </a:lnR>
                    <a:lnT>
                      <a:noFill/>
                    </a:lnT>
                    <a:lnB>
                      <a:noFill/>
                    </a:lnB>
                    <a:solidFill>
                      <a:srgbClr val="7DB61C"/>
                    </a:solidFill>
                  </a:tcPr>
                </a:tc>
                <a:extLst>
                  <a:ext uri="{0D108BD9-81ED-4DB2-BD59-A6C34878D82A}">
                    <a16:rowId xmlns:a16="http://schemas.microsoft.com/office/drawing/2014/main" val="4140774481"/>
                  </a:ext>
                </a:extLst>
              </a:tr>
              <a:tr h="167640">
                <a:tc>
                  <a:txBody>
                    <a:bodyPr/>
                    <a:lstStyle/>
                    <a:p>
                      <a:pPr algn="l" fontAlgn="ctr"/>
                      <a:r>
                        <a:rPr lang="pt-BR" sz="1000" b="1" i="0" u="none" strike="noStrike">
                          <a:solidFill>
                            <a:srgbClr val="000000"/>
                          </a:solidFill>
                          <a:effectLst/>
                          <a:latin typeface="Arial" panose="020B0604020202020204" pitchFamily="34" charset="0"/>
                        </a:rPr>
                        <a:t> Destinações das Sobras do Exercício Anterior: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99715367"/>
                  </a:ext>
                </a:extLst>
              </a:tr>
              <a:tr h="167640">
                <a:tc>
                  <a:txBody>
                    <a:bodyPr/>
                    <a:lstStyle/>
                    <a:p>
                      <a:pPr algn="l" fontAlgn="ctr"/>
                      <a:r>
                        <a:rPr lang="pt-BR" sz="1000" b="0" i="0" u="none" strike="noStrike">
                          <a:solidFill>
                            <a:srgbClr val="000000"/>
                          </a:solidFill>
                          <a:effectLst/>
                          <a:latin typeface="Arial" panose="020B0604020202020204" pitchFamily="34" charset="0"/>
                        </a:rPr>
                        <a:t>    Distribuição de sobras para associados </a:t>
                      </a:r>
                    </a:p>
                  </a:txBody>
                  <a:tcPr marL="7620" marR="7620" marT="7620" marB="0" anchor="ctr">
                    <a:lnL>
                      <a:noFill/>
                    </a:lnL>
                    <a:lnR>
                      <a:noFill/>
                    </a:lnR>
                    <a:lnT>
                      <a:noFill/>
                    </a:lnT>
                    <a:lnB>
                      <a:noFill/>
                    </a:lnB>
                    <a:noFill/>
                  </a:tcPr>
                </a:tc>
                <a:tc>
                  <a:txBody>
                    <a:bodyPr/>
                    <a:lstStyle/>
                    <a:p>
                      <a:pPr algn="r" fontAlgn="ctr"/>
                      <a:endParaRPr lang="pt-BR" sz="1000" b="0" i="0" u="none" strike="noStrike">
                        <a:solidFill>
                          <a:srgbClr val="000000"/>
                        </a:solidFill>
                        <a:effectLst/>
                        <a:latin typeface="Arial" panose="020B0604020202020204" pitchFamily="34" charset="0"/>
                      </a:endParaRPr>
                    </a:p>
                  </a:txBody>
                  <a:tcPr marL="7620" marR="7620" marT="7620" marB="0" anchor="ctr">
                    <a:lnL>
                      <a:noFill/>
                    </a:lnL>
                    <a:lnR>
                      <a:noFill/>
                    </a:lnR>
                    <a:lnT>
                      <a:noFill/>
                    </a:lnT>
                    <a:lnB>
                      <a:noFill/>
                    </a:lnB>
                    <a:noFill/>
                  </a:tcPr>
                </a:tc>
                <a:tc>
                  <a:txBody>
                    <a:bodyPr/>
                    <a:lstStyle/>
                    <a:p>
                      <a:pPr algn="r" fontAlgn="ctr"/>
                      <a:r>
                        <a:rPr lang="pt-BR" sz="1000" b="0" i="0" u="none" strike="noStrike">
                          <a:solidFill>
                            <a:srgbClr val="000000"/>
                          </a:solidFill>
                          <a:effectLst/>
                          <a:latin typeface="Arial" panose="020B0604020202020204" pitchFamily="34" charset="0"/>
                        </a:rPr>
                        <a:t> 19.019.885,60 </a:t>
                      </a:r>
                    </a:p>
                  </a:txBody>
                  <a:tcPr marL="7620" marR="7620" marT="7620" marB="0" anchor="ctr">
                    <a:lnL>
                      <a:noFill/>
                    </a:lnL>
                    <a:lnR>
                      <a:noFill/>
                    </a:lnR>
                    <a:lnT>
                      <a:noFill/>
                    </a:lnT>
                    <a:lnB>
                      <a:noFill/>
                    </a:lnB>
                    <a:no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no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noFill/>
                  </a:tcPr>
                </a:tc>
                <a:tc>
                  <a:txBody>
                    <a:bodyPr/>
                    <a:lstStyle/>
                    <a:p>
                      <a:pPr algn="r" fontAlgn="ctr"/>
                      <a:r>
                        <a:rPr lang="pt-BR" sz="1000" b="0" i="0" u="none" strike="noStrike">
                          <a:solidFill>
                            <a:srgbClr val="000000"/>
                          </a:solidFill>
                          <a:effectLst/>
                          <a:latin typeface="Arial" panose="020B0604020202020204" pitchFamily="34" charset="0"/>
                        </a:rPr>
                        <a:t>            (19.030.847,64)</a:t>
                      </a:r>
                    </a:p>
                  </a:txBody>
                  <a:tcPr marL="7620" marR="7620" marT="7620" marB="0" anchor="ctr">
                    <a:lnL>
                      <a:noFill/>
                    </a:lnL>
                    <a:lnR>
                      <a:noFill/>
                    </a:lnR>
                    <a:lnT>
                      <a:noFill/>
                    </a:lnT>
                    <a:lnB>
                      <a:noFill/>
                    </a:lnB>
                    <a:noFill/>
                  </a:tcPr>
                </a:tc>
                <a:tc>
                  <a:txBody>
                    <a:bodyPr/>
                    <a:lstStyle/>
                    <a:p>
                      <a:pPr algn="r" fontAlgn="ctr"/>
                      <a:r>
                        <a:rPr lang="pt-BR" sz="1000" b="0" i="0" u="none" strike="noStrike">
                          <a:solidFill>
                            <a:srgbClr val="000000"/>
                          </a:solidFill>
                          <a:effectLst/>
                          <a:latin typeface="Arial" panose="020B0604020202020204" pitchFamily="34" charset="0"/>
                        </a:rPr>
                        <a:t>        (10.962,04)</a:t>
                      </a:r>
                    </a:p>
                  </a:txBody>
                  <a:tcPr marL="7620" marR="7620" marT="7620" marB="0" anchor="ctr">
                    <a:lnL>
                      <a:noFill/>
                    </a:lnL>
                    <a:lnR>
                      <a:noFill/>
                    </a:lnR>
                    <a:lnT>
                      <a:noFill/>
                    </a:lnT>
                    <a:lnB>
                      <a:noFill/>
                    </a:lnB>
                    <a:noFill/>
                  </a:tcPr>
                </a:tc>
                <a:extLst>
                  <a:ext uri="{0D108BD9-81ED-4DB2-BD59-A6C34878D82A}">
                    <a16:rowId xmlns:a16="http://schemas.microsoft.com/office/drawing/2014/main" val="2559007142"/>
                  </a:ext>
                </a:extLst>
              </a:tr>
              <a:tr h="167640">
                <a:tc>
                  <a:txBody>
                    <a:bodyPr/>
                    <a:lstStyle/>
                    <a:p>
                      <a:pPr algn="l" fontAlgn="ctr"/>
                      <a:r>
                        <a:rPr lang="pt-BR" sz="1000" b="1" i="0" u="none" strike="noStrike" dirty="0">
                          <a:solidFill>
                            <a:srgbClr val="000000"/>
                          </a:solidFill>
                          <a:effectLst/>
                          <a:latin typeface="Arial" panose="020B0604020202020204" pitchFamily="34" charset="0"/>
                        </a:rPr>
                        <a:t> Outros Eventos/Reservas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109.693,55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109.693,55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85077463"/>
                  </a:ext>
                </a:extLst>
              </a:tr>
              <a:tr h="167640">
                <a:tc>
                  <a:txBody>
                    <a:bodyPr/>
                    <a:lstStyle/>
                    <a:p>
                      <a:pPr algn="l" fontAlgn="ctr"/>
                      <a:r>
                        <a:rPr lang="pt-BR" sz="1000" b="1" i="0" u="none" strike="noStrike">
                          <a:solidFill>
                            <a:srgbClr val="000000"/>
                          </a:solidFill>
                          <a:effectLst/>
                          <a:latin typeface="Arial" panose="020B0604020202020204" pitchFamily="34" charset="0"/>
                        </a:rPr>
                        <a:t> Movimentação de Capital: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146356563"/>
                  </a:ext>
                </a:extLst>
              </a:tr>
              <a:tr h="167640">
                <a:tc>
                  <a:txBody>
                    <a:bodyPr/>
                    <a:lstStyle/>
                    <a:p>
                      <a:pPr algn="l" fontAlgn="ctr"/>
                      <a:r>
                        <a:rPr lang="pt-BR" sz="1000" b="0" i="0" u="none" strike="noStrike">
                          <a:solidFill>
                            <a:srgbClr val="000000"/>
                          </a:solidFill>
                          <a:effectLst/>
                          <a:latin typeface="Arial" panose="020B0604020202020204" pitchFamily="34" charset="0"/>
                        </a:rPr>
                        <a:t>    Por Subscrição/Realização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1.976.668,44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108.250,18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2.084.918,62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038068253"/>
                  </a:ext>
                </a:extLst>
              </a:tr>
              <a:tr h="167640">
                <a:tc>
                  <a:txBody>
                    <a:bodyPr/>
                    <a:lstStyle/>
                    <a:p>
                      <a:pPr algn="l" fontAlgn="ctr"/>
                      <a:r>
                        <a:rPr lang="pt-BR" sz="1000" b="0" i="0" u="none" strike="noStrike">
                          <a:solidFill>
                            <a:srgbClr val="000000"/>
                          </a:solidFill>
                          <a:effectLst/>
                          <a:latin typeface="Arial" panose="020B0604020202020204" pitchFamily="34" charset="0"/>
                        </a:rPr>
                        <a:t>    Por  Devolução ( -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(8.317.785,36)</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(8.317.785,36)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012978796"/>
                  </a:ext>
                </a:extLst>
              </a:tr>
              <a:tr h="167640">
                <a:tc>
                  <a:txBody>
                    <a:bodyPr/>
                    <a:lstStyle/>
                    <a:p>
                      <a:pPr algn="l" fontAlgn="ctr"/>
                      <a:r>
                        <a:rPr lang="pt-BR" sz="1000" b="0" i="0" u="none" strike="noStrike">
                          <a:solidFill>
                            <a:srgbClr val="000000"/>
                          </a:solidFill>
                          <a:effectLst/>
                          <a:latin typeface="Arial" panose="020B0604020202020204" pitchFamily="34" charset="0"/>
                        </a:rPr>
                        <a:t>    Estorno de Capital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(9.332,11)</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(9.332,11)</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144005258"/>
                  </a:ext>
                </a:extLst>
              </a:tr>
              <a:tr h="167640">
                <a:tc>
                  <a:txBody>
                    <a:bodyPr/>
                    <a:lstStyle/>
                    <a:p>
                      <a:pPr algn="l" fontAlgn="ctr"/>
                      <a:r>
                        <a:rPr lang="pt-BR" sz="1000" b="1" i="0" u="none" strike="noStrike">
                          <a:solidFill>
                            <a:srgbClr val="000000"/>
                          </a:solidFill>
                          <a:effectLst/>
                          <a:latin typeface="Arial" panose="020B0604020202020204" pitchFamily="34" charset="0"/>
                        </a:rPr>
                        <a:t> Reversão/Realização de Fundos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1.400.793,37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1.400.793,37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727598705"/>
                  </a:ext>
                </a:extLst>
              </a:tr>
              <a:tr h="335280">
                <a:tc>
                  <a:txBody>
                    <a:bodyPr/>
                    <a:lstStyle/>
                    <a:p>
                      <a:pPr algn="l" fontAlgn="ctr"/>
                      <a:r>
                        <a:rPr lang="pt-BR" sz="1000" b="1" i="0" u="none" strike="noStrike">
                          <a:solidFill>
                            <a:srgbClr val="000000"/>
                          </a:solidFill>
                          <a:effectLst/>
                          <a:latin typeface="Arial" panose="020B0604020202020204" pitchFamily="34" charset="0"/>
                        </a:rPr>
                        <a:t> Sobras ou Perdas do Período Antes das Destinações e dos Juros ao Capital</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59.380.066,16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59.380.066,16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193972777"/>
                  </a:ext>
                </a:extLst>
              </a:tr>
              <a:tr h="167640">
                <a:tc>
                  <a:txBody>
                    <a:bodyPr/>
                    <a:lstStyle/>
                    <a:p>
                      <a:pPr algn="l" fontAlgn="ctr"/>
                      <a:r>
                        <a:rPr lang="pt-BR" sz="1000" b="1" i="0" u="none" strike="noStrike">
                          <a:solidFill>
                            <a:srgbClr val="000000"/>
                          </a:solidFill>
                          <a:effectLst/>
                          <a:latin typeface="Arial" panose="020B0604020202020204" pitchFamily="34" charset="0"/>
                        </a:rPr>
                        <a:t> Remuneração de Juros sobre o Capital Próprio: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272530206"/>
                  </a:ext>
                </a:extLst>
              </a:tr>
              <a:tr h="167640">
                <a:tc>
                  <a:txBody>
                    <a:bodyPr/>
                    <a:lstStyle/>
                    <a:p>
                      <a:pPr algn="l" fontAlgn="ctr"/>
                      <a:r>
                        <a:rPr lang="pt-BR" sz="1000" b="0" i="0" u="none" strike="noStrike">
                          <a:solidFill>
                            <a:srgbClr val="000000"/>
                          </a:solidFill>
                          <a:effectLst/>
                          <a:latin typeface="Arial" panose="020B0604020202020204" pitchFamily="34" charset="0"/>
                        </a:rPr>
                        <a:t>    Provisão de Juros sobre o Capital Próprio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(5.138.949,66)</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(5.138.949,66)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683053570"/>
                  </a:ext>
                </a:extLst>
              </a:tr>
              <a:tr h="167640">
                <a:tc>
                  <a:txBody>
                    <a:bodyPr/>
                    <a:lstStyle/>
                    <a:p>
                      <a:pPr algn="l" fontAlgn="ctr"/>
                      <a:r>
                        <a:rPr lang="pt-BR" sz="1000" b="0" i="0" u="none" strike="noStrike">
                          <a:solidFill>
                            <a:srgbClr val="000000"/>
                          </a:solidFill>
                          <a:effectLst/>
                          <a:latin typeface="Arial" panose="020B0604020202020204" pitchFamily="34" charset="0"/>
                        </a:rPr>
                        <a:t>    Juros sobre o Capital Próprio, Líquido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5.014.484,58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5.014.484,58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029766768"/>
                  </a:ext>
                </a:extLst>
              </a:tr>
              <a:tr h="167640">
                <a:tc>
                  <a:txBody>
                    <a:bodyPr/>
                    <a:lstStyle/>
                    <a:p>
                      <a:pPr algn="l" fontAlgn="ctr"/>
                      <a:r>
                        <a:rPr lang="pt-BR" sz="1000" b="1" i="0" u="none" strike="noStrike">
                          <a:solidFill>
                            <a:srgbClr val="000000"/>
                          </a:solidFill>
                          <a:effectLst/>
                          <a:latin typeface="Arial" panose="020B0604020202020204" pitchFamily="34" charset="0"/>
                        </a:rPr>
                        <a:t> Destinações das Sobras do Período: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100233531"/>
                  </a:ext>
                </a:extLst>
              </a:tr>
              <a:tr h="167640">
                <a:tc>
                  <a:txBody>
                    <a:bodyPr/>
                    <a:lstStyle/>
                    <a:p>
                      <a:pPr algn="l" fontAlgn="ctr"/>
                      <a:r>
                        <a:rPr lang="pt-BR" sz="1000" b="0" i="0" u="none" strike="noStrike">
                          <a:solidFill>
                            <a:srgbClr val="000000"/>
                          </a:solidFill>
                          <a:effectLst/>
                          <a:latin typeface="Arial" panose="020B0604020202020204" pitchFamily="34" charset="0"/>
                        </a:rPr>
                        <a:t>    Fundo de Reserva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dirty="0">
                          <a:solidFill>
                            <a:srgbClr val="000000"/>
                          </a:solidFill>
                          <a:effectLst/>
                          <a:latin typeface="Arial" panose="020B0604020202020204" pitchFamily="34" charset="0"/>
                        </a:rPr>
                        <a:t>       27.820.954,94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(27.820.954,94)</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749255146"/>
                  </a:ext>
                </a:extLst>
              </a:tr>
              <a:tr h="167640">
                <a:tc>
                  <a:txBody>
                    <a:bodyPr/>
                    <a:lstStyle/>
                    <a:p>
                      <a:pPr algn="l" fontAlgn="ctr"/>
                      <a:r>
                        <a:rPr lang="pt-BR" sz="1000" b="0" i="0" u="none" strike="noStrike">
                          <a:solidFill>
                            <a:srgbClr val="000000"/>
                          </a:solidFill>
                          <a:effectLst/>
                          <a:latin typeface="Arial" panose="020B0604020202020204" pitchFamily="34" charset="0"/>
                        </a:rPr>
                        <a:t>    FATES - Atos Cooperativos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dirty="0">
                          <a:solidFill>
                            <a:srgbClr val="000000"/>
                          </a:solidFill>
                          <a:effectLst/>
                          <a:latin typeface="Arial" panose="020B0604020202020204" pitchFamily="34" charset="0"/>
                        </a:rPr>
                        <a:t>                         -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dirty="0">
                          <a:solidFill>
                            <a:srgbClr val="000000"/>
                          </a:solidFill>
                          <a:effectLst/>
                          <a:latin typeface="Arial" panose="020B0604020202020204" pitchFamily="34" charset="0"/>
                        </a:rPr>
                        <a:t>              (2.782.095,49)</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dirty="0">
                          <a:solidFill>
                            <a:srgbClr val="000000"/>
                          </a:solidFill>
                          <a:effectLst/>
                          <a:latin typeface="Arial" panose="020B0604020202020204" pitchFamily="34" charset="0"/>
                        </a:rPr>
                        <a:t>   (2.782.095,49)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163765969"/>
                  </a:ext>
                </a:extLst>
              </a:tr>
              <a:tr h="167640">
                <a:tc>
                  <a:txBody>
                    <a:bodyPr/>
                    <a:lstStyle/>
                    <a:p>
                      <a:pPr algn="l" fontAlgn="ctr"/>
                      <a:r>
                        <a:rPr lang="pt-BR" sz="1100" b="1" i="0" u="none" strike="noStrike" dirty="0">
                          <a:solidFill>
                            <a:srgbClr val="000000"/>
                          </a:solidFill>
                          <a:effectLst/>
                          <a:latin typeface="Arial" panose="020B0604020202020204" pitchFamily="34" charset="0"/>
                        </a:rPr>
                        <a:t>Saldos em 31/12/2023</a:t>
                      </a:r>
                      <a:endParaRPr lang="pt-BR" sz="1000" b="1"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a:t>
                      </a:r>
                      <a:endParaRPr lang="pt-BR" sz="1000" b="1"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64.317.659,55 </a:t>
                      </a:r>
                      <a:endParaRPr lang="pt-BR" sz="1000" b="1"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(42.941,73)</a:t>
                      </a:r>
                      <a:endParaRPr lang="pt-BR" sz="1000" b="1"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122.537.577,60 </a:t>
                      </a:r>
                      <a:endParaRPr lang="pt-BR" sz="1000" b="1"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25.038.859,44 </a:t>
                      </a:r>
                      <a:endParaRPr lang="pt-BR" sz="1000" b="1"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211.851.154,86 </a:t>
                      </a:r>
                      <a:endParaRPr lang="pt-BR" sz="1000" b="1" i="0" u="none" strike="noStrike" dirty="0">
                        <a:solidFill>
                          <a:srgbClr val="000000"/>
                        </a:solidFill>
                        <a:effectLst/>
                        <a:latin typeface="Arial" panose="020B0604020202020204" pitchFamily="34" charset="0"/>
                      </a:endParaRPr>
                    </a:p>
                  </a:txBody>
                  <a:tcPr marL="7620" marR="7620" marT="7620" marB="0" anchor="ctr">
                    <a:lnL>
                      <a:noFill/>
                    </a:lnL>
                    <a:lnR>
                      <a:noFill/>
                    </a:lnR>
                    <a:lnT>
                      <a:noFill/>
                    </a:lnT>
                    <a:lnB>
                      <a:noFill/>
                    </a:lnB>
                    <a:solidFill>
                      <a:srgbClr val="7DB61C"/>
                    </a:solidFill>
                  </a:tcPr>
                </a:tc>
                <a:extLst>
                  <a:ext uri="{0D108BD9-81ED-4DB2-BD59-A6C34878D82A}">
                    <a16:rowId xmlns:a16="http://schemas.microsoft.com/office/drawing/2014/main" val="2987013319"/>
                  </a:ext>
                </a:extLst>
              </a:tr>
            </a:tbl>
          </a:graphicData>
        </a:graphic>
      </p:graphicFrame>
      <p:pic>
        <p:nvPicPr>
          <p:cNvPr id="6" name="Imagem 5">
            <a:extLst>
              <a:ext uri="{FF2B5EF4-FFF2-40B4-BE49-F238E27FC236}">
                <a16:creationId xmlns:a16="http://schemas.microsoft.com/office/drawing/2014/main" id="{17A17DA0-4B44-D0A2-97FE-A87309AC8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7" name="Teamwork">
            <a:extLst>
              <a:ext uri="{FF2B5EF4-FFF2-40B4-BE49-F238E27FC236}">
                <a16:creationId xmlns:a16="http://schemas.microsoft.com/office/drawing/2014/main" id="{D9AC90FB-2018-9054-17CD-3047E9DF161C}"/>
              </a:ext>
            </a:extLst>
          </p:cNvPr>
          <p:cNvSpPr txBox="1"/>
          <p:nvPr/>
        </p:nvSpPr>
        <p:spPr>
          <a:xfrm>
            <a:off x="0" y="5157533"/>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37267882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Placeholder Title Text">
            <a:extLst>
              <a:ext uri="{FF2B5EF4-FFF2-40B4-BE49-F238E27FC236}">
                <a16:creationId xmlns:a16="http://schemas.microsoft.com/office/drawing/2014/main" id="{78E44A8D-509F-CE08-CD90-0040B88AA287}"/>
              </a:ext>
            </a:extLst>
          </p:cNvPr>
          <p:cNvSpPr txBox="1"/>
          <p:nvPr/>
        </p:nvSpPr>
        <p:spPr>
          <a:xfrm>
            <a:off x="354919" y="364472"/>
            <a:ext cx="11656432"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DEMONSTRAÇÃO 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FLUXO DE CAIXA</a:t>
            </a:r>
          </a:p>
        </p:txBody>
      </p:sp>
      <p:pic>
        <p:nvPicPr>
          <p:cNvPr id="4" name="Imagem 3">
            <a:extLst>
              <a:ext uri="{FF2B5EF4-FFF2-40B4-BE49-F238E27FC236}">
                <a16:creationId xmlns:a16="http://schemas.microsoft.com/office/drawing/2014/main" id="{55AEFE2B-F813-969B-0C94-EE1D107EF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6" name="Teamwork">
            <a:extLst>
              <a:ext uri="{FF2B5EF4-FFF2-40B4-BE49-F238E27FC236}">
                <a16:creationId xmlns:a16="http://schemas.microsoft.com/office/drawing/2014/main" id="{9D7A62CB-10A6-BBE0-74DD-F7A9E70EE5A2}"/>
              </a:ext>
            </a:extLst>
          </p:cNvPr>
          <p:cNvSpPr txBox="1"/>
          <p:nvPr/>
        </p:nvSpPr>
        <p:spPr>
          <a:xfrm>
            <a:off x="0" y="5157533"/>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graphicFrame>
        <p:nvGraphicFramePr>
          <p:cNvPr id="5" name="Tabela 4">
            <a:extLst>
              <a:ext uri="{FF2B5EF4-FFF2-40B4-BE49-F238E27FC236}">
                <a16:creationId xmlns:a16="http://schemas.microsoft.com/office/drawing/2014/main" id="{6FC85A3C-7401-0D8F-F01F-4E30BB1C023D}"/>
              </a:ext>
            </a:extLst>
          </p:cNvPr>
          <p:cNvGraphicFramePr>
            <a:graphicFrameLocks noGrp="1"/>
          </p:cNvGraphicFramePr>
          <p:nvPr/>
        </p:nvGraphicFramePr>
        <p:xfrm>
          <a:off x="354919" y="1466033"/>
          <a:ext cx="11221196" cy="3208020"/>
        </p:xfrm>
        <a:graphic>
          <a:graphicData uri="http://schemas.openxmlformats.org/drawingml/2006/table">
            <a:tbl>
              <a:tblPr/>
              <a:tblGrid>
                <a:gridCol w="6718308">
                  <a:extLst>
                    <a:ext uri="{9D8B030D-6E8A-4147-A177-3AD203B41FA5}">
                      <a16:colId xmlns:a16="http://schemas.microsoft.com/office/drawing/2014/main" val="1528059869"/>
                    </a:ext>
                  </a:extLst>
                </a:gridCol>
                <a:gridCol w="702450">
                  <a:extLst>
                    <a:ext uri="{9D8B030D-6E8A-4147-A177-3AD203B41FA5}">
                      <a16:colId xmlns:a16="http://schemas.microsoft.com/office/drawing/2014/main" val="2721298092"/>
                    </a:ext>
                  </a:extLst>
                </a:gridCol>
                <a:gridCol w="1206774">
                  <a:extLst>
                    <a:ext uri="{9D8B030D-6E8A-4147-A177-3AD203B41FA5}">
                      <a16:colId xmlns:a16="http://schemas.microsoft.com/office/drawing/2014/main" val="321715432"/>
                    </a:ext>
                  </a:extLst>
                </a:gridCol>
                <a:gridCol w="1296832">
                  <a:extLst>
                    <a:ext uri="{9D8B030D-6E8A-4147-A177-3AD203B41FA5}">
                      <a16:colId xmlns:a16="http://schemas.microsoft.com/office/drawing/2014/main" val="2563536549"/>
                    </a:ext>
                  </a:extLst>
                </a:gridCol>
                <a:gridCol w="1296832">
                  <a:extLst>
                    <a:ext uri="{9D8B030D-6E8A-4147-A177-3AD203B41FA5}">
                      <a16:colId xmlns:a16="http://schemas.microsoft.com/office/drawing/2014/main" val="1099653353"/>
                    </a:ext>
                  </a:extLst>
                </a:gridCol>
              </a:tblGrid>
              <a:tr h="167640">
                <a:tc>
                  <a:txBody>
                    <a:bodyPr/>
                    <a:lstStyle/>
                    <a:p>
                      <a:pPr algn="ctr" fontAlgn="ctr"/>
                      <a:r>
                        <a:rPr lang="pt-BR" sz="1000" b="1" i="0" u="none" strike="noStrike" dirty="0">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13323D"/>
                    </a:solidFill>
                  </a:tcPr>
                </a:tc>
                <a:tc>
                  <a:txBody>
                    <a:bodyPr/>
                    <a:lstStyle/>
                    <a:p>
                      <a:pPr algn="ctr" fontAlgn="ctr"/>
                      <a:r>
                        <a:rPr lang="pt-BR" sz="1100" b="1" i="0" u="none" strike="noStrike" dirty="0">
                          <a:solidFill>
                            <a:schemeClr val="bg1"/>
                          </a:solidFill>
                          <a:effectLst/>
                          <a:latin typeface="Arial" panose="020B0604020202020204" pitchFamily="34" charset="0"/>
                        </a:rPr>
                        <a:t>Notas</a:t>
                      </a:r>
                      <a:endParaRPr lang="pt-BR" sz="1000" b="1" i="0" u="none" strike="noStrike" dirty="0">
                        <a:solidFill>
                          <a:schemeClr val="bg1"/>
                        </a:solidFill>
                        <a:effectLst/>
                        <a:latin typeface="Arial" panose="020B0604020202020204" pitchFamily="34" charset="0"/>
                      </a:endParaRPr>
                    </a:p>
                  </a:txBody>
                  <a:tcPr marL="7620" marR="7620" marT="7620" marB="0" anchor="ctr">
                    <a:lnL>
                      <a:noFill/>
                    </a:lnL>
                    <a:lnR>
                      <a:noFill/>
                    </a:lnR>
                    <a:lnT>
                      <a:noFill/>
                    </a:lnT>
                    <a:lnB>
                      <a:noFill/>
                    </a:lnB>
                    <a:solidFill>
                      <a:srgbClr val="13323D"/>
                    </a:solidFill>
                  </a:tcPr>
                </a:tc>
                <a:tc>
                  <a:txBody>
                    <a:bodyPr/>
                    <a:lstStyle/>
                    <a:p>
                      <a:pPr algn="ctr" fontAlgn="ctr"/>
                      <a:r>
                        <a:rPr lang="pt-BR" sz="1100" b="1" i="0" u="none" strike="noStrike" dirty="0">
                          <a:solidFill>
                            <a:schemeClr val="bg1"/>
                          </a:solidFill>
                          <a:effectLst/>
                          <a:latin typeface="Arial" panose="020B0604020202020204" pitchFamily="34" charset="0"/>
                        </a:rPr>
                        <a:t>2 º Sem. 2023</a:t>
                      </a:r>
                      <a:endParaRPr lang="pt-BR" sz="1000" b="1" i="0" u="none" strike="noStrike" dirty="0">
                        <a:solidFill>
                          <a:schemeClr val="bg1"/>
                        </a:solidFill>
                        <a:effectLst/>
                        <a:latin typeface="Arial" panose="020B0604020202020204" pitchFamily="34" charset="0"/>
                      </a:endParaRPr>
                    </a:p>
                  </a:txBody>
                  <a:tcPr marL="7620" marR="7620" marT="7620" marB="0" anchor="ctr">
                    <a:lnL>
                      <a:noFill/>
                    </a:lnL>
                    <a:lnR>
                      <a:noFill/>
                    </a:lnR>
                    <a:lnT>
                      <a:noFill/>
                    </a:lnT>
                    <a:lnB>
                      <a:noFill/>
                    </a:lnB>
                    <a:solidFill>
                      <a:srgbClr val="13323D"/>
                    </a:solidFill>
                  </a:tcPr>
                </a:tc>
                <a:tc>
                  <a:txBody>
                    <a:bodyPr/>
                    <a:lstStyle/>
                    <a:p>
                      <a:pPr algn="ctr" fontAlgn="ctr"/>
                      <a:r>
                        <a:rPr lang="pt-BR" sz="1100" b="1" i="0" u="none" strike="noStrike" dirty="0">
                          <a:solidFill>
                            <a:schemeClr val="bg1"/>
                          </a:solidFill>
                          <a:effectLst/>
                          <a:latin typeface="Arial" panose="020B0604020202020204" pitchFamily="34" charset="0"/>
                        </a:rPr>
                        <a:t>31/12/2023</a:t>
                      </a:r>
                      <a:endParaRPr lang="pt-BR" sz="1000" b="1" i="0" u="none" strike="noStrike" dirty="0">
                        <a:solidFill>
                          <a:schemeClr val="bg1"/>
                        </a:solidFill>
                        <a:effectLst/>
                        <a:latin typeface="Arial" panose="020B0604020202020204" pitchFamily="34" charset="0"/>
                      </a:endParaRPr>
                    </a:p>
                  </a:txBody>
                  <a:tcPr marL="7620" marR="7620" marT="7620" marB="0" anchor="ctr">
                    <a:lnL>
                      <a:noFill/>
                    </a:lnL>
                    <a:lnR>
                      <a:noFill/>
                    </a:lnR>
                    <a:lnT>
                      <a:noFill/>
                    </a:lnT>
                    <a:lnB>
                      <a:noFill/>
                    </a:lnB>
                    <a:solidFill>
                      <a:srgbClr val="13323D"/>
                    </a:solidFill>
                  </a:tcPr>
                </a:tc>
                <a:tc>
                  <a:txBody>
                    <a:bodyPr/>
                    <a:lstStyle/>
                    <a:p>
                      <a:pPr algn="ctr" fontAlgn="ctr"/>
                      <a:r>
                        <a:rPr lang="pt-BR" sz="1100" b="1" i="0" u="none" strike="noStrike" dirty="0">
                          <a:solidFill>
                            <a:schemeClr val="bg1"/>
                          </a:solidFill>
                          <a:effectLst/>
                          <a:latin typeface="Arial" panose="020B0604020202020204" pitchFamily="34" charset="0"/>
                        </a:rPr>
                        <a:t>31/12/2022</a:t>
                      </a:r>
                      <a:endParaRPr lang="pt-BR" sz="1000" b="1" i="0" u="none" strike="noStrike" dirty="0">
                        <a:solidFill>
                          <a:schemeClr val="bg1"/>
                        </a:solidFill>
                        <a:effectLst/>
                        <a:latin typeface="Arial" panose="020B0604020202020204" pitchFamily="34" charset="0"/>
                      </a:endParaRPr>
                    </a:p>
                  </a:txBody>
                  <a:tcPr marL="7620" marR="7620" marT="7620" marB="0" anchor="ctr">
                    <a:lnL>
                      <a:noFill/>
                    </a:lnL>
                    <a:lnR>
                      <a:noFill/>
                    </a:lnR>
                    <a:lnT>
                      <a:noFill/>
                    </a:lnT>
                    <a:lnB>
                      <a:noFill/>
                    </a:lnB>
                    <a:solidFill>
                      <a:srgbClr val="13323D"/>
                    </a:solidFill>
                  </a:tcPr>
                </a:tc>
                <a:extLst>
                  <a:ext uri="{0D108BD9-81ED-4DB2-BD59-A6C34878D82A}">
                    <a16:rowId xmlns:a16="http://schemas.microsoft.com/office/drawing/2014/main" val="1427334219"/>
                  </a:ext>
                </a:extLst>
              </a:tr>
              <a:tr h="167640">
                <a:tc>
                  <a:txBody>
                    <a:bodyPr/>
                    <a:lstStyle/>
                    <a:p>
                      <a:pPr algn="l" fontAlgn="ctr"/>
                      <a:r>
                        <a:rPr lang="pt-BR" sz="1100" b="1" i="0" u="none" strike="noStrike" dirty="0">
                          <a:solidFill>
                            <a:srgbClr val="000000"/>
                          </a:solidFill>
                          <a:effectLst/>
                          <a:latin typeface="Arial" panose="020B0604020202020204" pitchFamily="34" charset="0"/>
                        </a:rPr>
                        <a:t>SOBRAS OU PERDAS ANTES DA TRIBUTAÇÃO E PARTICIPAÇÕES</a:t>
                      </a:r>
                    </a:p>
                  </a:txBody>
                  <a:tcPr marL="7620" marR="7620" marT="7620" marB="0" anchor="ctr">
                    <a:lnL>
                      <a:noFill/>
                    </a:lnL>
                    <a:lnR>
                      <a:noFill/>
                    </a:lnR>
                    <a:lnT>
                      <a:noFill/>
                    </a:lnT>
                    <a:lnB>
                      <a:noFill/>
                    </a:lnB>
                    <a:solidFill>
                      <a:srgbClr val="7DB61C"/>
                    </a:solidFill>
                  </a:tcPr>
                </a:tc>
                <a:tc>
                  <a:txBody>
                    <a:bodyPr/>
                    <a:lstStyle/>
                    <a:p>
                      <a:pPr algn="ctr" fontAlgn="ctr"/>
                      <a:r>
                        <a:rPr lang="pt-BR" sz="1100" b="1" i="0" u="none" strike="noStrike" dirty="0">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34.852.151,18</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63.863.353,91</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48.931.524,33</a:t>
                      </a:r>
                    </a:p>
                  </a:txBody>
                  <a:tcPr marL="7620" marR="7620" marT="7620" marB="0" anchor="ctr">
                    <a:lnL>
                      <a:noFill/>
                    </a:lnL>
                    <a:lnR>
                      <a:noFill/>
                    </a:lnR>
                    <a:lnT>
                      <a:noFill/>
                    </a:lnT>
                    <a:lnB>
                      <a:noFill/>
                    </a:lnB>
                    <a:solidFill>
                      <a:srgbClr val="7DB61C"/>
                    </a:solidFill>
                  </a:tcPr>
                </a:tc>
                <a:extLst>
                  <a:ext uri="{0D108BD9-81ED-4DB2-BD59-A6C34878D82A}">
                    <a16:rowId xmlns:a16="http://schemas.microsoft.com/office/drawing/2014/main" val="268693031"/>
                  </a:ext>
                </a:extLst>
              </a:tr>
              <a:tr h="167640">
                <a:tc>
                  <a:txBody>
                    <a:bodyPr/>
                    <a:lstStyle/>
                    <a:p>
                      <a:pPr algn="l" fontAlgn="ctr"/>
                      <a:r>
                        <a:rPr lang="pt-BR" sz="1000" b="0" i="0" u="none" strike="noStrike">
                          <a:solidFill>
                            <a:srgbClr val="000000"/>
                          </a:solidFill>
                          <a:effectLst/>
                          <a:latin typeface="Arial" panose="020B0604020202020204" pitchFamily="34" charset="0"/>
                        </a:rPr>
                        <a:t>Juros sobre o Capital Próprio Recebidos - Invest. Aval. Custo</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(2.873.718,04)</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(2.873.718,04)</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(1.977.195,47)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698971084"/>
                  </a:ext>
                </a:extLst>
              </a:tr>
              <a:tr h="167640">
                <a:tc>
                  <a:txBody>
                    <a:bodyPr/>
                    <a:lstStyle/>
                    <a:p>
                      <a:pPr algn="l" fontAlgn="ctr"/>
                      <a:r>
                        <a:rPr lang="pt-BR" sz="1000" b="0" i="0" u="none" strike="noStrike">
                          <a:solidFill>
                            <a:srgbClr val="000000"/>
                          </a:solidFill>
                          <a:effectLst/>
                          <a:latin typeface="Arial" panose="020B0604020202020204" pitchFamily="34" charset="0"/>
                        </a:rPr>
                        <a:t>Distribuição de Sobras e Dividendos - Invest. Aval. Custo</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(681.997,25)</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(631.482,66)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996478987"/>
                  </a:ext>
                </a:extLst>
              </a:tr>
              <a:tr h="167640">
                <a:tc>
                  <a:txBody>
                    <a:bodyPr/>
                    <a:lstStyle/>
                    <a:p>
                      <a:pPr algn="l" fontAlgn="ctr"/>
                      <a:r>
                        <a:rPr lang="pt-BR" sz="1000" b="0" i="0" u="none" strike="noStrike">
                          <a:solidFill>
                            <a:srgbClr val="000000"/>
                          </a:solidFill>
                          <a:effectLst/>
                          <a:latin typeface="Arial" panose="020B0604020202020204" pitchFamily="34" charset="0"/>
                        </a:rPr>
                        <a:t>Provisões/Reversões para Perdas Esperadas Associadas ao Risco de Crédito</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24</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12.850.399,42</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26.739.614,93</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15.328.658,48</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918581209"/>
                  </a:ext>
                </a:extLst>
              </a:tr>
              <a:tr h="167640">
                <a:tc>
                  <a:txBody>
                    <a:bodyPr/>
                    <a:lstStyle/>
                    <a:p>
                      <a:pPr algn="l" fontAlgn="ctr"/>
                      <a:r>
                        <a:rPr lang="pt-BR" sz="1000" b="0" i="0" u="none" strike="noStrike">
                          <a:solidFill>
                            <a:srgbClr val="000000"/>
                          </a:solidFill>
                          <a:effectLst/>
                          <a:latin typeface="Arial" panose="020B0604020202020204" pitchFamily="34" charset="0"/>
                        </a:rPr>
                        <a:t>Provisões/Reversões para Garantias Prestadas</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32</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326.930,55</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713.455,46</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569.237,76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111120182"/>
                  </a:ext>
                </a:extLst>
              </a:tr>
              <a:tr h="167640">
                <a:tc>
                  <a:txBody>
                    <a:bodyPr/>
                    <a:lstStyle/>
                    <a:p>
                      <a:pPr algn="l" fontAlgn="ctr"/>
                      <a:r>
                        <a:rPr lang="pt-BR" sz="1000" b="0" i="0" u="none" strike="noStrike">
                          <a:solidFill>
                            <a:srgbClr val="000000"/>
                          </a:solidFill>
                          <a:effectLst/>
                          <a:latin typeface="Arial" panose="020B0604020202020204" pitchFamily="34" charset="0"/>
                        </a:rPr>
                        <a:t>Provisões/Reversões Não Operacionais</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(17.014,60)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984932905"/>
                  </a:ext>
                </a:extLst>
              </a:tr>
              <a:tr h="167640">
                <a:tc>
                  <a:txBody>
                    <a:bodyPr/>
                    <a:lstStyle/>
                    <a:p>
                      <a:pPr algn="l" fontAlgn="ctr"/>
                      <a:r>
                        <a:rPr lang="pt-BR" sz="1000" b="0" i="0" u="none" strike="noStrike">
                          <a:solidFill>
                            <a:srgbClr val="000000"/>
                          </a:solidFill>
                          <a:effectLst/>
                          <a:latin typeface="Arial" panose="020B0604020202020204" pitchFamily="34" charset="0"/>
                        </a:rPr>
                        <a:t>Provisões/Reversões para Contingências</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32</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316.170,59</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689.422,84</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(5.546,00)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967517480"/>
                  </a:ext>
                </a:extLst>
              </a:tr>
              <a:tr h="167640">
                <a:tc>
                  <a:txBody>
                    <a:bodyPr/>
                    <a:lstStyle/>
                    <a:p>
                      <a:pPr algn="l" fontAlgn="ctr"/>
                      <a:r>
                        <a:rPr lang="pt-BR" sz="1000" b="0" i="0" u="none" strike="noStrike">
                          <a:solidFill>
                            <a:srgbClr val="000000"/>
                          </a:solidFill>
                          <a:effectLst/>
                          <a:latin typeface="Arial" panose="020B0604020202020204" pitchFamily="34" charset="0"/>
                        </a:rPr>
                        <a:t>Atualização de Depósitos em Garantia</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30</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(239.099,83)</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(465.162,65)</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(65.337,59)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117561714"/>
                  </a:ext>
                </a:extLst>
              </a:tr>
              <a:tr h="167640">
                <a:tc>
                  <a:txBody>
                    <a:bodyPr/>
                    <a:lstStyle/>
                    <a:p>
                      <a:pPr algn="l" fontAlgn="ctr"/>
                      <a:r>
                        <a:rPr lang="pt-BR" sz="1000" b="0" i="0" u="none" strike="noStrike">
                          <a:solidFill>
                            <a:srgbClr val="000000"/>
                          </a:solidFill>
                          <a:effectLst/>
                          <a:latin typeface="Arial" panose="020B0604020202020204" pitchFamily="34" charset="0"/>
                        </a:rPr>
                        <a:t>Depreciações e Amortizações</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28</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1.505.245,85</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2.913.775,25</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2.475.221,52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11839330"/>
                  </a:ext>
                </a:extLst>
              </a:tr>
              <a:tr h="167640">
                <a:tc>
                  <a:txBody>
                    <a:bodyPr/>
                    <a:lstStyle/>
                    <a:p>
                      <a:pPr algn="l" fontAlgn="ctr"/>
                      <a:r>
                        <a:rPr lang="pt-BR" sz="1000" b="1" i="0" u="none" strike="noStrike">
                          <a:solidFill>
                            <a:srgbClr val="000000"/>
                          </a:solidFill>
                          <a:effectLst/>
                          <a:latin typeface="Arial" panose="020B0604020202020204" pitchFamily="34" charset="0"/>
                        </a:rPr>
                        <a:t>SOBRAS OU PERDAS ANTES DA TRIBUTAÇÃO E PARTICIPAÇÕES AJUSTADO</a:t>
                      </a:r>
                    </a:p>
                  </a:txBody>
                  <a:tcPr marL="7620" marR="7620" marT="7620" marB="0" anchor="ctr">
                    <a:lnL>
                      <a:noFill/>
                    </a:lnL>
                    <a:lnR>
                      <a:noFill/>
                    </a:lnR>
                    <a:lnT>
                      <a:noFill/>
                    </a:lnT>
                    <a:lnB>
                      <a:noFill/>
                    </a:lnB>
                    <a:solidFill>
                      <a:srgbClr val="FFFFFF"/>
                    </a:solidFill>
                  </a:tcPr>
                </a:tc>
                <a:tc>
                  <a:txBody>
                    <a:bodyPr/>
                    <a:lstStyle/>
                    <a:p>
                      <a:pPr algn="ctr" fontAlgn="ctr"/>
                      <a:r>
                        <a:rPr lang="pt-BR" sz="10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46.738.079,72</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90.898.744,45</a:t>
                      </a:r>
                    </a:p>
                  </a:txBody>
                  <a:tcPr marL="7620" marR="7620" marT="7620" marB="0" anchor="ctr">
                    <a:lnL>
                      <a:noFill/>
                    </a:lnL>
                    <a:lnR>
                      <a:noFill/>
                    </a:lnR>
                    <a:lnT>
                      <a:noFill/>
                    </a:lnT>
                    <a:lnB>
                      <a:noFill/>
                    </a:lnB>
                    <a:solidFill>
                      <a:srgbClr val="FFFFFF"/>
                    </a:solidFill>
                  </a:tcPr>
                </a:tc>
                <a:tc>
                  <a:txBody>
                    <a:bodyPr/>
                    <a:lstStyle/>
                    <a:p>
                      <a:pPr algn="r" fontAlgn="ctr"/>
                      <a:r>
                        <a:rPr lang="pt-BR" sz="1000" b="1" i="0" u="none" strike="noStrike">
                          <a:solidFill>
                            <a:srgbClr val="000000"/>
                          </a:solidFill>
                          <a:effectLst/>
                          <a:latin typeface="Arial" panose="020B0604020202020204" pitchFamily="34" charset="0"/>
                        </a:rPr>
                        <a:t>64.608.065,77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176933019"/>
                  </a:ext>
                </a:extLst>
              </a:tr>
              <a:tr h="167640">
                <a:tc>
                  <a:txBody>
                    <a:bodyPr/>
                    <a:lstStyle/>
                    <a:p>
                      <a:pPr algn="l"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895108515"/>
                  </a:ext>
                </a:extLst>
              </a:tr>
              <a:tr h="167640">
                <a:tc>
                  <a:txBody>
                    <a:bodyPr/>
                    <a:lstStyle/>
                    <a:p>
                      <a:pPr algn="l" fontAlgn="ctr"/>
                      <a:r>
                        <a:rPr lang="pt-BR" sz="1100" b="1" i="0" u="none" strike="noStrike" dirty="0">
                          <a:solidFill>
                            <a:srgbClr val="000000"/>
                          </a:solidFill>
                          <a:effectLst/>
                          <a:latin typeface="Arial" panose="020B0604020202020204" pitchFamily="34" charset="0"/>
                        </a:rPr>
                        <a:t>(Aumento)/Redução em Ativos Operacionais</a:t>
                      </a:r>
                    </a:p>
                  </a:txBody>
                  <a:tcPr marL="7620" marR="7620" marT="7620" marB="0" anchor="ctr">
                    <a:lnL>
                      <a:noFill/>
                    </a:lnL>
                    <a:lnR>
                      <a:noFill/>
                    </a:lnR>
                    <a:lnT>
                      <a:noFill/>
                    </a:lnT>
                    <a:lnB>
                      <a:noFill/>
                    </a:lnB>
                    <a:solidFill>
                      <a:srgbClr val="7DB61C"/>
                    </a:solidFill>
                  </a:tcPr>
                </a:tc>
                <a:tc>
                  <a:txBody>
                    <a:bodyPr/>
                    <a:lstStyle/>
                    <a:p>
                      <a:pPr algn="ctr" fontAlgn="ctr"/>
                      <a:r>
                        <a:rPr lang="pt-BR" sz="1100" b="1"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7DB61C"/>
                    </a:solidFill>
                  </a:tcPr>
                </a:tc>
                <a:tc>
                  <a:txBody>
                    <a:bodyPr/>
                    <a:lstStyle/>
                    <a:p>
                      <a:pPr algn="r" fontAlgn="ctr"/>
                      <a:r>
                        <a:rPr lang="pt-BR" sz="1100" b="1" i="0" u="none" strike="noStrike" dirty="0">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7DB61C"/>
                    </a:solidFill>
                  </a:tcPr>
                </a:tc>
                <a:extLst>
                  <a:ext uri="{0D108BD9-81ED-4DB2-BD59-A6C34878D82A}">
                    <a16:rowId xmlns:a16="http://schemas.microsoft.com/office/drawing/2014/main" val="443620976"/>
                  </a:ext>
                </a:extLst>
              </a:tr>
              <a:tr h="167640">
                <a:tc>
                  <a:txBody>
                    <a:bodyPr/>
                    <a:lstStyle/>
                    <a:p>
                      <a:pPr algn="l" fontAlgn="ctr"/>
                      <a:r>
                        <a:rPr lang="pt-BR" sz="1000" b="0" i="0" u="none" strike="noStrike">
                          <a:solidFill>
                            <a:srgbClr val="000000"/>
                          </a:solidFill>
                          <a:effectLst/>
                          <a:latin typeface="Arial" panose="020B0604020202020204" pitchFamily="34" charset="0"/>
                        </a:rPr>
                        <a:t>Aplicações Interfinanceiras de Liquidez</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(45.856.981,56)</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(89.787.635,32)</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(62.507.550,96)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38217594"/>
                  </a:ext>
                </a:extLst>
              </a:tr>
              <a:tr h="167640">
                <a:tc>
                  <a:txBody>
                    <a:bodyPr/>
                    <a:lstStyle/>
                    <a:p>
                      <a:pPr algn="l" fontAlgn="ctr"/>
                      <a:r>
                        <a:rPr lang="pt-BR" sz="1000" b="0" i="0" u="none" strike="noStrike">
                          <a:solidFill>
                            <a:srgbClr val="000000"/>
                          </a:solidFill>
                          <a:effectLst/>
                          <a:latin typeface="Arial" panose="020B0604020202020204" pitchFamily="34" charset="0"/>
                        </a:rPr>
                        <a:t>Títulos e Valores Mobiliários</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(36.817.986,60)</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(46.008.813,09)</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865926469"/>
                  </a:ext>
                </a:extLst>
              </a:tr>
              <a:tr h="167640">
                <a:tc>
                  <a:txBody>
                    <a:bodyPr/>
                    <a:lstStyle/>
                    <a:p>
                      <a:pPr algn="l" fontAlgn="ctr"/>
                      <a:r>
                        <a:rPr lang="pt-BR" sz="1000" b="0" i="0" u="none" strike="noStrike">
                          <a:solidFill>
                            <a:srgbClr val="000000"/>
                          </a:solidFill>
                          <a:effectLst/>
                          <a:latin typeface="Arial" panose="020B0604020202020204" pitchFamily="34" charset="0"/>
                        </a:rPr>
                        <a:t>Operações de Crédito</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(59.089.021,40)</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(121.551.834,80)</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(116.254.253,57)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800055196"/>
                  </a:ext>
                </a:extLst>
              </a:tr>
              <a:tr h="167640">
                <a:tc>
                  <a:txBody>
                    <a:bodyPr/>
                    <a:lstStyle/>
                    <a:p>
                      <a:pPr algn="l" fontAlgn="ctr"/>
                      <a:r>
                        <a:rPr lang="pt-BR" sz="1000" b="0" i="0" u="none" strike="noStrike">
                          <a:solidFill>
                            <a:srgbClr val="000000"/>
                          </a:solidFill>
                          <a:effectLst/>
                          <a:latin typeface="Arial" panose="020B0604020202020204" pitchFamily="34" charset="0"/>
                        </a:rPr>
                        <a:t>Outros Ativos Financeiros</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(3.039.070,99)</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(7.911.267,98)</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(5.738.041,07)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29115907"/>
                  </a:ext>
                </a:extLst>
              </a:tr>
              <a:tr h="167640">
                <a:tc>
                  <a:txBody>
                    <a:bodyPr/>
                    <a:lstStyle/>
                    <a:p>
                      <a:pPr algn="l" fontAlgn="ctr"/>
                      <a:r>
                        <a:rPr lang="pt-BR" sz="1000" b="0" i="0" u="none" strike="noStrike">
                          <a:solidFill>
                            <a:srgbClr val="000000"/>
                          </a:solidFill>
                          <a:effectLst/>
                          <a:latin typeface="Arial" panose="020B0604020202020204" pitchFamily="34" charset="0"/>
                        </a:rPr>
                        <a:t>Ativos Fiscais Correntes e Diferidos</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(464.950,80)</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(173.646,57)</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68.424,03</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532239831"/>
                  </a:ext>
                </a:extLst>
              </a:tr>
              <a:tr h="167640">
                <a:tc>
                  <a:txBody>
                    <a:bodyPr/>
                    <a:lstStyle/>
                    <a:p>
                      <a:pPr algn="l" fontAlgn="ctr"/>
                      <a:r>
                        <a:rPr lang="pt-BR" sz="1000" b="0" i="0" u="none" strike="noStrike">
                          <a:solidFill>
                            <a:srgbClr val="000000"/>
                          </a:solidFill>
                          <a:effectLst/>
                          <a:latin typeface="Arial" panose="020B0604020202020204" pitchFamily="34" charset="0"/>
                        </a:rPr>
                        <a:t>Outros Ativos</a:t>
                      </a:r>
                    </a:p>
                  </a:txBody>
                  <a:tcPr marL="7620" marR="7620" marT="7620" marB="0" anchor="ctr">
                    <a:lnL>
                      <a:noFill/>
                    </a:lnL>
                    <a:lnR>
                      <a:noFill/>
                    </a:lnR>
                    <a:lnT>
                      <a:noFill/>
                    </a:lnT>
                    <a:lnB>
                      <a:noFill/>
                    </a:lnB>
                    <a:solidFill>
                      <a:srgbClr val="FFFFFF"/>
                    </a:solidFill>
                  </a:tcPr>
                </a:tc>
                <a:tc>
                  <a:txBody>
                    <a:bodyPr/>
                    <a:lstStyle/>
                    <a:p>
                      <a:pPr algn="ctr" fontAlgn="ctr"/>
                      <a:r>
                        <a:rPr lang="pt-BR" sz="1000" b="0" i="0" u="none" strike="noStrike">
                          <a:solidFill>
                            <a:srgbClr val="000000"/>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2.414.168,21</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a:solidFill>
                            <a:srgbClr val="000000"/>
                          </a:solidFill>
                          <a:effectLst/>
                          <a:latin typeface="Arial" panose="020B0604020202020204" pitchFamily="34" charset="0"/>
                        </a:rPr>
                        <a:t>1.311.650,21</a:t>
                      </a:r>
                    </a:p>
                  </a:txBody>
                  <a:tcPr marL="7620" marR="7620" marT="7620" marB="0" anchor="ctr">
                    <a:lnL>
                      <a:noFill/>
                    </a:lnL>
                    <a:lnR>
                      <a:noFill/>
                    </a:lnR>
                    <a:lnT>
                      <a:noFill/>
                    </a:lnT>
                    <a:lnB>
                      <a:noFill/>
                    </a:lnB>
                    <a:solidFill>
                      <a:srgbClr val="FFFFFF"/>
                    </a:solidFill>
                  </a:tcPr>
                </a:tc>
                <a:tc>
                  <a:txBody>
                    <a:bodyPr/>
                    <a:lstStyle/>
                    <a:p>
                      <a:pPr algn="r" fontAlgn="ctr"/>
                      <a:r>
                        <a:rPr lang="pt-BR" sz="1000" b="0" i="0" u="none" strike="noStrike" dirty="0">
                          <a:solidFill>
                            <a:srgbClr val="000000"/>
                          </a:solidFill>
                          <a:effectLst/>
                          <a:latin typeface="Arial" panose="020B0604020202020204" pitchFamily="34" charset="0"/>
                        </a:rPr>
                        <a:t>(2.108.400,29)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338087715"/>
                  </a:ext>
                </a:extLst>
              </a:tr>
            </a:tbl>
          </a:graphicData>
        </a:graphic>
      </p:graphicFrame>
    </p:spTree>
    <p:extLst>
      <p:ext uri="{BB962C8B-B14F-4D97-AF65-F5344CB8AC3E}">
        <p14:creationId xmlns:p14="http://schemas.microsoft.com/office/powerpoint/2010/main" val="1302268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7F0D3B81-1F35-3E11-6D49-CE9A7C72C44C}"/>
              </a:ext>
            </a:extLst>
          </p:cNvPr>
          <p:cNvGraphicFramePr>
            <a:graphicFrameLocks noGrp="1"/>
          </p:cNvGraphicFramePr>
          <p:nvPr/>
        </p:nvGraphicFramePr>
        <p:xfrm>
          <a:off x="354919" y="414895"/>
          <a:ext cx="10752734" cy="5202998"/>
        </p:xfrm>
        <a:graphic>
          <a:graphicData uri="http://schemas.openxmlformats.org/drawingml/2006/table">
            <a:tbl>
              <a:tblPr/>
              <a:tblGrid>
                <a:gridCol w="6437834">
                  <a:extLst>
                    <a:ext uri="{9D8B030D-6E8A-4147-A177-3AD203B41FA5}">
                      <a16:colId xmlns:a16="http://schemas.microsoft.com/office/drawing/2014/main" val="1744024629"/>
                    </a:ext>
                  </a:extLst>
                </a:gridCol>
                <a:gridCol w="673125">
                  <a:extLst>
                    <a:ext uri="{9D8B030D-6E8A-4147-A177-3AD203B41FA5}">
                      <a16:colId xmlns:a16="http://schemas.microsoft.com/office/drawing/2014/main" val="1080826001"/>
                    </a:ext>
                  </a:extLst>
                </a:gridCol>
                <a:gridCol w="1156393">
                  <a:extLst>
                    <a:ext uri="{9D8B030D-6E8A-4147-A177-3AD203B41FA5}">
                      <a16:colId xmlns:a16="http://schemas.microsoft.com/office/drawing/2014/main" val="3676989297"/>
                    </a:ext>
                  </a:extLst>
                </a:gridCol>
                <a:gridCol w="1242691">
                  <a:extLst>
                    <a:ext uri="{9D8B030D-6E8A-4147-A177-3AD203B41FA5}">
                      <a16:colId xmlns:a16="http://schemas.microsoft.com/office/drawing/2014/main" val="3694985226"/>
                    </a:ext>
                  </a:extLst>
                </a:gridCol>
                <a:gridCol w="1242691">
                  <a:extLst>
                    <a:ext uri="{9D8B030D-6E8A-4147-A177-3AD203B41FA5}">
                      <a16:colId xmlns:a16="http://schemas.microsoft.com/office/drawing/2014/main" val="3719332939"/>
                    </a:ext>
                  </a:extLst>
                </a:gridCol>
              </a:tblGrid>
              <a:tr h="108783">
                <a:tc>
                  <a:txBody>
                    <a:bodyPr/>
                    <a:lstStyle/>
                    <a:p>
                      <a:pPr algn="l" fontAlgn="ctr"/>
                      <a:r>
                        <a:rPr lang="pt-BR" sz="1050" b="1" i="0" u="none" strike="noStrike" dirty="0">
                          <a:solidFill>
                            <a:srgbClr val="000000"/>
                          </a:solidFill>
                          <a:effectLst/>
                          <a:latin typeface="Arial" panose="020B0604020202020204" pitchFamily="34" charset="0"/>
                        </a:rPr>
                        <a:t>Aumento/(Redução) em Passivos Operacionais</a:t>
                      </a:r>
                    </a:p>
                  </a:txBody>
                  <a:tcPr marL="4945" marR="4945" marT="4945" marB="0" anchor="ctr">
                    <a:lnL>
                      <a:noFill/>
                    </a:lnL>
                    <a:lnR>
                      <a:noFill/>
                    </a:lnR>
                    <a:lnT>
                      <a:noFill/>
                    </a:lnT>
                    <a:lnB>
                      <a:noFill/>
                    </a:lnB>
                    <a:solidFill>
                      <a:srgbClr val="7DB61C"/>
                    </a:solidFill>
                  </a:tcPr>
                </a:tc>
                <a:tc>
                  <a:txBody>
                    <a:bodyPr/>
                    <a:lstStyle/>
                    <a:p>
                      <a:pPr algn="ctr" fontAlgn="ctr"/>
                      <a:r>
                        <a:rPr lang="pt-BR" sz="105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tc>
                  <a:txBody>
                    <a:bodyPr/>
                    <a:lstStyle/>
                    <a:p>
                      <a:pPr algn="r" fontAlgn="ctr"/>
                      <a:r>
                        <a:rPr lang="pt-BR" sz="105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tc>
                  <a:txBody>
                    <a:bodyPr/>
                    <a:lstStyle/>
                    <a:p>
                      <a:pPr algn="r" fontAlgn="ctr"/>
                      <a:r>
                        <a:rPr lang="pt-BR" sz="105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tc>
                  <a:txBody>
                    <a:bodyPr/>
                    <a:lstStyle/>
                    <a:p>
                      <a:pPr algn="r" fontAlgn="ctr"/>
                      <a:r>
                        <a:rPr lang="pt-BR" sz="105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extLst>
                  <a:ext uri="{0D108BD9-81ED-4DB2-BD59-A6C34878D82A}">
                    <a16:rowId xmlns:a16="http://schemas.microsoft.com/office/drawing/2014/main" val="2142622988"/>
                  </a:ext>
                </a:extLst>
              </a:tr>
              <a:tr h="156203">
                <a:tc>
                  <a:txBody>
                    <a:bodyPr/>
                    <a:lstStyle/>
                    <a:p>
                      <a:pPr algn="l" fontAlgn="ctr"/>
                      <a:r>
                        <a:rPr lang="pt-BR" sz="800" b="0" i="0" u="none" strike="noStrike">
                          <a:solidFill>
                            <a:srgbClr val="000000"/>
                          </a:solidFill>
                          <a:effectLst/>
                          <a:latin typeface="Arial" panose="020B0604020202020204" pitchFamily="34" charset="0"/>
                        </a:rPr>
                        <a:t>Depósitos à Vista</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23.203.228,89</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61.786.692,77</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17.323.785,40</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921202166"/>
                  </a:ext>
                </a:extLst>
              </a:tr>
              <a:tr h="108783">
                <a:tc>
                  <a:txBody>
                    <a:bodyPr/>
                    <a:lstStyle/>
                    <a:p>
                      <a:pPr algn="l" fontAlgn="ctr"/>
                      <a:r>
                        <a:rPr lang="pt-BR" sz="800" b="0" i="0" u="none" strike="noStrike">
                          <a:solidFill>
                            <a:srgbClr val="000000"/>
                          </a:solidFill>
                          <a:effectLst/>
                          <a:latin typeface="Arial" panose="020B0604020202020204" pitchFamily="34" charset="0"/>
                        </a:rPr>
                        <a:t>Depósitos sob Aviso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(1.290,16)</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(16.374,56)</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(135.069,83)</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692066151"/>
                  </a:ext>
                </a:extLst>
              </a:tr>
              <a:tr h="108783">
                <a:tc>
                  <a:txBody>
                    <a:bodyPr/>
                    <a:lstStyle/>
                    <a:p>
                      <a:pPr algn="l" fontAlgn="ctr"/>
                      <a:r>
                        <a:rPr lang="pt-BR" sz="800" b="0" i="0" u="none" strike="noStrike">
                          <a:solidFill>
                            <a:srgbClr val="000000"/>
                          </a:solidFill>
                          <a:effectLst/>
                          <a:latin typeface="Arial" panose="020B0604020202020204" pitchFamily="34" charset="0"/>
                        </a:rPr>
                        <a:t>Depósitos a Prazo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47.437.849,46</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180.331.138,88</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142.294.358,87</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520270657"/>
                  </a:ext>
                </a:extLst>
              </a:tr>
              <a:tr h="108783">
                <a:tc>
                  <a:txBody>
                    <a:bodyPr/>
                    <a:lstStyle/>
                    <a:p>
                      <a:pPr algn="l" fontAlgn="ctr"/>
                      <a:r>
                        <a:rPr lang="pt-BR" sz="800" b="0" i="0" u="none" strike="noStrike">
                          <a:solidFill>
                            <a:srgbClr val="000000"/>
                          </a:solidFill>
                          <a:effectLst/>
                          <a:latin typeface="Arial" panose="020B0604020202020204" pitchFamily="34" charset="0"/>
                        </a:rPr>
                        <a:t>Recursos de Aceite e Emissão de Títulos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26.105.946,06</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82.958.376,23</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64.945.346,24</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522354289"/>
                  </a:ext>
                </a:extLst>
              </a:tr>
              <a:tr h="108783">
                <a:tc>
                  <a:txBody>
                    <a:bodyPr/>
                    <a:lstStyle/>
                    <a:p>
                      <a:pPr algn="l" fontAlgn="ctr"/>
                      <a:r>
                        <a:rPr lang="pt-BR" sz="800" b="0" i="0" u="none" strike="noStrike">
                          <a:solidFill>
                            <a:srgbClr val="000000"/>
                          </a:solidFill>
                          <a:effectLst/>
                          <a:latin typeface="Arial" panose="020B0604020202020204" pitchFamily="34" charset="0"/>
                        </a:rPr>
                        <a:t>Relações Interfinanceiras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38.761.825,92</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76.428.415,05</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54.244.359,49</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629996379"/>
                  </a:ext>
                </a:extLst>
              </a:tr>
              <a:tr h="108783">
                <a:tc>
                  <a:txBody>
                    <a:bodyPr/>
                    <a:lstStyle/>
                    <a:p>
                      <a:pPr algn="l" fontAlgn="ctr"/>
                      <a:r>
                        <a:rPr lang="pt-BR" sz="800" b="0" i="0" u="none" strike="noStrike">
                          <a:solidFill>
                            <a:srgbClr val="000000"/>
                          </a:solidFill>
                          <a:effectLst/>
                          <a:latin typeface="Arial" panose="020B0604020202020204" pitchFamily="34" charset="0"/>
                        </a:rPr>
                        <a:t>Outros Passivos Financeiros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10.823.770,89</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(1.433.398,69)</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2.020.004,48</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3508035314"/>
                  </a:ext>
                </a:extLst>
              </a:tr>
              <a:tr h="108783">
                <a:tc>
                  <a:txBody>
                    <a:bodyPr/>
                    <a:lstStyle/>
                    <a:p>
                      <a:pPr algn="l" fontAlgn="ctr"/>
                      <a:r>
                        <a:rPr lang="pt-BR" sz="800" b="0" i="0" u="none" strike="noStrike">
                          <a:solidFill>
                            <a:srgbClr val="000000"/>
                          </a:solidFill>
                          <a:effectLst/>
                          <a:latin typeface="Arial" panose="020B0604020202020204" pitchFamily="34" charset="0"/>
                        </a:rPr>
                        <a:t>Provisões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3.118,87</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(4.117,92)</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(93.085,22)</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910893232"/>
                  </a:ext>
                </a:extLst>
              </a:tr>
              <a:tr h="108783">
                <a:tc>
                  <a:txBody>
                    <a:bodyPr/>
                    <a:lstStyle/>
                    <a:p>
                      <a:pPr algn="l" fontAlgn="ctr"/>
                      <a:r>
                        <a:rPr lang="pt-BR" sz="800" b="0" i="0" u="none" strike="noStrike">
                          <a:solidFill>
                            <a:srgbClr val="000000"/>
                          </a:solidFill>
                          <a:effectLst/>
                          <a:latin typeface="Arial" panose="020B0604020202020204" pitchFamily="34" charset="0"/>
                        </a:rPr>
                        <a:t>Obrigações Fiscais Correntes e Diferidas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799.734,44</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270.764,61</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390.851,96</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666700275"/>
                  </a:ext>
                </a:extLst>
              </a:tr>
              <a:tr h="108783">
                <a:tc>
                  <a:txBody>
                    <a:bodyPr/>
                    <a:lstStyle/>
                    <a:p>
                      <a:pPr algn="l" fontAlgn="ctr"/>
                      <a:r>
                        <a:rPr lang="pt-BR" sz="800" b="0" i="0" u="none" strike="noStrike">
                          <a:solidFill>
                            <a:srgbClr val="000000"/>
                          </a:solidFill>
                          <a:effectLst/>
                          <a:latin typeface="Arial" panose="020B0604020202020204" pitchFamily="34" charset="0"/>
                        </a:rPr>
                        <a:t>Outros Passivos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(6.235.273,05)</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(2.003.957,62)</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(3.933.746,97)</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3450625532"/>
                  </a:ext>
                </a:extLst>
              </a:tr>
              <a:tr h="108783">
                <a:tc>
                  <a:txBody>
                    <a:bodyPr/>
                    <a:lstStyle/>
                    <a:p>
                      <a:pPr algn="l" fontAlgn="ctr"/>
                      <a:r>
                        <a:rPr lang="pt-BR" sz="800" b="0" i="0" u="none" strike="noStrike">
                          <a:solidFill>
                            <a:srgbClr val="000000"/>
                          </a:solidFill>
                          <a:effectLst/>
                          <a:latin typeface="Arial" panose="020B0604020202020204" pitchFamily="34" charset="0"/>
                        </a:rPr>
                        <a:t>FATES - Atos Cooperativos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(2.782.095,49)</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(2.782.095,49)</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(2.114.538,63)</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309391889"/>
                  </a:ext>
                </a:extLst>
              </a:tr>
              <a:tr h="108783">
                <a:tc>
                  <a:txBody>
                    <a:bodyPr/>
                    <a:lstStyle/>
                    <a:p>
                      <a:pPr algn="l" fontAlgn="ctr"/>
                      <a:r>
                        <a:rPr lang="pt-BR" sz="800" b="0" i="0" u="none" strike="noStrike">
                          <a:solidFill>
                            <a:srgbClr val="000000"/>
                          </a:solidFill>
                          <a:effectLst/>
                          <a:latin typeface="Arial" panose="020B0604020202020204" pitchFamily="34" charset="0"/>
                        </a:rPr>
                        <a:t>Reversão/Realização de Fundos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1.400.793,37</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1.400.793,37</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1.154.271,28</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58327812"/>
                  </a:ext>
                </a:extLst>
              </a:tr>
              <a:tr h="108783">
                <a:tc>
                  <a:txBody>
                    <a:bodyPr/>
                    <a:lstStyle/>
                    <a:p>
                      <a:pPr algn="l" fontAlgn="ctr"/>
                      <a:r>
                        <a:rPr lang="pt-BR" sz="800" b="0" i="0" u="none" strike="noStrike">
                          <a:solidFill>
                            <a:srgbClr val="000000"/>
                          </a:solidFill>
                          <a:effectLst/>
                          <a:latin typeface="Arial" panose="020B0604020202020204" pitchFamily="34" charset="0"/>
                        </a:rPr>
                        <a:t>Imposto de Renda Pago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(1.263.032,83)</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(1.402.930,08)</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3746559013"/>
                  </a:ext>
                </a:extLst>
              </a:tr>
              <a:tr h="108783">
                <a:tc>
                  <a:txBody>
                    <a:bodyPr/>
                    <a:lstStyle/>
                    <a:p>
                      <a:pPr algn="l" fontAlgn="ctr"/>
                      <a:r>
                        <a:rPr lang="pt-BR" sz="800" b="0" i="0" u="none" strike="noStrike">
                          <a:solidFill>
                            <a:srgbClr val="000000"/>
                          </a:solidFill>
                          <a:effectLst/>
                          <a:latin typeface="Arial" panose="020B0604020202020204" pitchFamily="34" charset="0"/>
                        </a:rPr>
                        <a:t>Contribuição Social Pago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(795.388,05)</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(1.036.233,66)</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195269024"/>
                  </a:ext>
                </a:extLst>
              </a:tr>
              <a:tr h="108783">
                <a:tc>
                  <a:txBody>
                    <a:bodyPr/>
                    <a:lstStyle/>
                    <a:p>
                      <a:pPr algn="l" fontAlgn="ctr"/>
                      <a:r>
                        <a:rPr lang="pt-BR" sz="800" b="1" i="0" u="none" strike="noStrike">
                          <a:solidFill>
                            <a:srgbClr val="000000"/>
                          </a:solidFill>
                          <a:effectLst/>
                          <a:latin typeface="Arial" panose="020B0604020202020204" pitchFamily="34" charset="0"/>
                        </a:rPr>
                        <a:t>CAIXA LÍQUIDO APLICADO / ORIGINADO EM ATIVIDADES OPERACIONAIS</a:t>
                      </a:r>
                    </a:p>
                  </a:txBody>
                  <a:tcPr marL="4945" marR="4945" marT="4945" marB="0" anchor="ctr">
                    <a:lnL>
                      <a:noFill/>
                    </a:lnL>
                    <a:lnR>
                      <a:noFill/>
                    </a:lnR>
                    <a:lnT>
                      <a:noFill/>
                    </a:lnT>
                    <a:lnB>
                      <a:noFill/>
                    </a:lnB>
                    <a:solidFill>
                      <a:srgbClr val="FFFFFF"/>
                    </a:solidFill>
                  </a:tcPr>
                </a:tc>
                <a:tc>
                  <a:txBody>
                    <a:bodyPr/>
                    <a:lstStyle/>
                    <a:p>
                      <a:pPr algn="ctr" fontAlgn="ctr"/>
                      <a:r>
                        <a:rPr lang="pt-BR" sz="8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43.401.845,78</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221.655.012,65</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151.725.617,24</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098891012"/>
                  </a:ext>
                </a:extLst>
              </a:tr>
              <a:tr h="108783">
                <a:tc>
                  <a:txBody>
                    <a:bodyPr/>
                    <a:lstStyle/>
                    <a:p>
                      <a:pPr algn="l"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943662086"/>
                  </a:ext>
                </a:extLst>
              </a:tr>
              <a:tr h="108783">
                <a:tc>
                  <a:txBody>
                    <a:bodyPr/>
                    <a:lstStyle/>
                    <a:p>
                      <a:pPr algn="l" fontAlgn="ctr"/>
                      <a:r>
                        <a:rPr lang="pt-BR" sz="1000" b="1" i="0" u="none" strike="noStrike" dirty="0">
                          <a:solidFill>
                            <a:srgbClr val="000000"/>
                          </a:solidFill>
                          <a:effectLst/>
                          <a:latin typeface="Arial" panose="020B0604020202020204" pitchFamily="34" charset="0"/>
                        </a:rPr>
                        <a:t>Atividades de Investimentos</a:t>
                      </a:r>
                    </a:p>
                  </a:txBody>
                  <a:tcPr marL="4945" marR="4945" marT="4945" marB="0" anchor="ctr">
                    <a:lnL>
                      <a:noFill/>
                    </a:lnL>
                    <a:lnR>
                      <a:noFill/>
                    </a:lnR>
                    <a:lnT>
                      <a:noFill/>
                    </a:lnT>
                    <a:lnB>
                      <a:noFill/>
                    </a:lnB>
                    <a:solidFill>
                      <a:srgbClr val="7DB61C"/>
                    </a:solidFill>
                  </a:tcPr>
                </a:tc>
                <a:tc>
                  <a:txBody>
                    <a:bodyPr/>
                    <a:lstStyle/>
                    <a:p>
                      <a:pPr algn="ctr" fontAlgn="ctr"/>
                      <a:r>
                        <a:rPr lang="pt-BR" sz="10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tc>
                  <a:txBody>
                    <a:bodyPr/>
                    <a:lstStyle/>
                    <a:p>
                      <a:pPr algn="r" fontAlgn="ctr"/>
                      <a:r>
                        <a:rPr lang="pt-BR" sz="100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tc>
                  <a:txBody>
                    <a:bodyPr/>
                    <a:lstStyle/>
                    <a:p>
                      <a:pPr algn="r" fontAlgn="ctr"/>
                      <a:r>
                        <a:rPr lang="pt-BR" sz="100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tc>
                  <a:txBody>
                    <a:bodyPr/>
                    <a:lstStyle/>
                    <a:p>
                      <a:pPr algn="r" fontAlgn="ctr"/>
                      <a:r>
                        <a:rPr lang="pt-BR" sz="100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extLst>
                  <a:ext uri="{0D108BD9-81ED-4DB2-BD59-A6C34878D82A}">
                    <a16:rowId xmlns:a16="http://schemas.microsoft.com/office/drawing/2014/main" val="19589921"/>
                  </a:ext>
                </a:extLst>
              </a:tr>
              <a:tr h="108783">
                <a:tc>
                  <a:txBody>
                    <a:bodyPr/>
                    <a:lstStyle/>
                    <a:p>
                      <a:pPr algn="l" fontAlgn="ctr"/>
                      <a:r>
                        <a:rPr lang="pt-BR" sz="800" b="0" i="0" u="none" strike="noStrike">
                          <a:solidFill>
                            <a:srgbClr val="000000"/>
                          </a:solidFill>
                          <a:effectLst/>
                          <a:latin typeface="Arial" panose="020B0604020202020204" pitchFamily="34" charset="0"/>
                        </a:rPr>
                        <a:t>Distribuição de Dividendos Recebidos - Invest. Aval. Custo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dirty="0">
                          <a:solidFill>
                            <a:srgbClr val="000000"/>
                          </a:solidFill>
                          <a:effectLst/>
                          <a:latin typeface="Arial" panose="020B0604020202020204" pitchFamily="34" charset="0"/>
                        </a:rPr>
                        <a:t>30.833,90</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dirty="0">
                          <a:solidFill>
                            <a:srgbClr val="000000"/>
                          </a:solidFill>
                          <a:effectLst/>
                          <a:latin typeface="Arial" panose="020B0604020202020204" pitchFamily="34" charset="0"/>
                        </a:rPr>
                        <a:t>15.052,85</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3441583746"/>
                  </a:ext>
                </a:extLst>
              </a:tr>
              <a:tr h="108783">
                <a:tc>
                  <a:txBody>
                    <a:bodyPr/>
                    <a:lstStyle/>
                    <a:p>
                      <a:pPr algn="l" fontAlgn="ctr"/>
                      <a:r>
                        <a:rPr lang="pt-BR" sz="800" b="0" i="0" u="none" strike="noStrike">
                          <a:solidFill>
                            <a:srgbClr val="000000"/>
                          </a:solidFill>
                          <a:effectLst/>
                          <a:latin typeface="Arial" panose="020B0604020202020204" pitchFamily="34" charset="0"/>
                        </a:rPr>
                        <a:t>Distribuição de Sobras da Central Recebidos - Invest. Aval. Custo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651.163,35</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616.429,81</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063285910"/>
                  </a:ext>
                </a:extLst>
              </a:tr>
              <a:tr h="108783">
                <a:tc>
                  <a:txBody>
                    <a:bodyPr/>
                    <a:lstStyle/>
                    <a:p>
                      <a:pPr algn="l" fontAlgn="ctr"/>
                      <a:r>
                        <a:rPr lang="pt-BR" sz="800" b="0" i="0" u="none" strike="noStrike">
                          <a:solidFill>
                            <a:srgbClr val="000000"/>
                          </a:solidFill>
                          <a:effectLst/>
                          <a:latin typeface="Arial" panose="020B0604020202020204" pitchFamily="34" charset="0"/>
                        </a:rPr>
                        <a:t>Juros sobre o Capital Próprio Recebidos - Invest. Aval. Custo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2.873.718,04</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2.873.718,04</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1.977.195,47</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3639101848"/>
                  </a:ext>
                </a:extLst>
              </a:tr>
              <a:tr h="108783">
                <a:tc>
                  <a:txBody>
                    <a:bodyPr/>
                    <a:lstStyle/>
                    <a:p>
                      <a:pPr algn="l" fontAlgn="ctr"/>
                      <a:r>
                        <a:rPr lang="pt-BR" sz="800" b="0" i="0" u="none" strike="noStrike">
                          <a:solidFill>
                            <a:srgbClr val="000000"/>
                          </a:solidFill>
                          <a:effectLst/>
                          <a:latin typeface="Arial" panose="020B0604020202020204" pitchFamily="34" charset="0"/>
                        </a:rPr>
                        <a:t>Aquisição de Intangível</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(774,00)</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703122508"/>
                  </a:ext>
                </a:extLst>
              </a:tr>
              <a:tr h="108783">
                <a:tc>
                  <a:txBody>
                    <a:bodyPr/>
                    <a:lstStyle/>
                    <a:p>
                      <a:pPr algn="l" fontAlgn="ctr"/>
                      <a:r>
                        <a:rPr lang="pt-BR" sz="800" b="0" i="0" u="none" strike="noStrike">
                          <a:solidFill>
                            <a:srgbClr val="000000"/>
                          </a:solidFill>
                          <a:effectLst/>
                          <a:latin typeface="Arial" panose="020B0604020202020204" pitchFamily="34" charset="0"/>
                        </a:rPr>
                        <a:t>Aquisição de Imobilizado de Uso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(4.486.872,91)</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(8.642.140,07)</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(5.272.350,72)</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726664058"/>
                  </a:ext>
                </a:extLst>
              </a:tr>
              <a:tr h="108783">
                <a:tc>
                  <a:txBody>
                    <a:bodyPr/>
                    <a:lstStyle/>
                    <a:p>
                      <a:pPr algn="l" fontAlgn="ctr"/>
                      <a:r>
                        <a:rPr lang="pt-BR" sz="800" b="0" i="0" u="none" strike="noStrike">
                          <a:solidFill>
                            <a:srgbClr val="000000"/>
                          </a:solidFill>
                          <a:effectLst/>
                          <a:latin typeface="Arial" panose="020B0604020202020204" pitchFamily="34" charset="0"/>
                        </a:rPr>
                        <a:t>Aquisição de Investimentos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(7.293.566,19)</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(8.631.195,85)</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(4.885.050,45)</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908351117"/>
                  </a:ext>
                </a:extLst>
              </a:tr>
              <a:tr h="108783">
                <a:tc>
                  <a:txBody>
                    <a:bodyPr/>
                    <a:lstStyle/>
                    <a:p>
                      <a:pPr algn="l" fontAlgn="ctr"/>
                      <a:r>
                        <a:rPr lang="pt-BR" sz="800" b="1" i="0" u="none" strike="noStrike">
                          <a:solidFill>
                            <a:srgbClr val="000000"/>
                          </a:solidFill>
                          <a:effectLst/>
                          <a:latin typeface="Arial" panose="020B0604020202020204" pitchFamily="34" charset="0"/>
                        </a:rPr>
                        <a:t>CAIXA LÍQUIDO APLICADO / ORIGINADO EM ATIVIDADES DE INVESTIMENTOS</a:t>
                      </a:r>
                    </a:p>
                  </a:txBody>
                  <a:tcPr marL="4945" marR="4945" marT="4945" marB="0" anchor="ctr">
                    <a:lnL>
                      <a:noFill/>
                    </a:lnL>
                    <a:lnR>
                      <a:noFill/>
                    </a:lnR>
                    <a:lnT>
                      <a:noFill/>
                    </a:lnT>
                    <a:lnB>
                      <a:noFill/>
                    </a:lnB>
                    <a:solidFill>
                      <a:srgbClr val="FFFFFF"/>
                    </a:solidFill>
                  </a:tcPr>
                </a:tc>
                <a:tc>
                  <a:txBody>
                    <a:bodyPr/>
                    <a:lstStyle/>
                    <a:p>
                      <a:pPr algn="ctr" fontAlgn="ctr"/>
                      <a:r>
                        <a:rPr lang="pt-BR" sz="8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(8.906.721,06)</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(13.717.620,63)</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(7.549.497,04)</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421868089"/>
                  </a:ext>
                </a:extLst>
              </a:tr>
              <a:tr h="108783">
                <a:tc>
                  <a:txBody>
                    <a:bodyPr/>
                    <a:lstStyle/>
                    <a:p>
                      <a:pPr algn="l"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629063464"/>
                  </a:ext>
                </a:extLst>
              </a:tr>
              <a:tr h="108783">
                <a:tc>
                  <a:txBody>
                    <a:bodyPr/>
                    <a:lstStyle/>
                    <a:p>
                      <a:pPr algn="l" fontAlgn="ctr"/>
                      <a:r>
                        <a:rPr lang="pt-BR" sz="1000" b="1" i="0" u="none" strike="noStrike" dirty="0">
                          <a:solidFill>
                            <a:srgbClr val="000000"/>
                          </a:solidFill>
                          <a:effectLst/>
                          <a:latin typeface="Arial" panose="020B0604020202020204" pitchFamily="34" charset="0"/>
                        </a:rPr>
                        <a:t>Atividades de Financiamentos</a:t>
                      </a:r>
                    </a:p>
                  </a:txBody>
                  <a:tcPr marL="4945" marR="4945" marT="4945" marB="0" anchor="ctr">
                    <a:lnL>
                      <a:noFill/>
                    </a:lnL>
                    <a:lnR>
                      <a:noFill/>
                    </a:lnR>
                    <a:lnT>
                      <a:noFill/>
                    </a:lnT>
                    <a:lnB>
                      <a:noFill/>
                    </a:lnB>
                    <a:solidFill>
                      <a:srgbClr val="7DB61C"/>
                    </a:solidFill>
                  </a:tcPr>
                </a:tc>
                <a:tc>
                  <a:txBody>
                    <a:bodyPr/>
                    <a:lstStyle/>
                    <a:p>
                      <a:pPr algn="ctr" fontAlgn="ctr"/>
                      <a:r>
                        <a:rPr lang="pt-BR" sz="100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tc>
                  <a:txBody>
                    <a:bodyPr/>
                    <a:lstStyle/>
                    <a:p>
                      <a:pPr algn="r" fontAlgn="ctr"/>
                      <a:r>
                        <a:rPr lang="pt-BR" sz="100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tc>
                  <a:txBody>
                    <a:bodyPr/>
                    <a:lstStyle/>
                    <a:p>
                      <a:pPr algn="r" fontAlgn="ctr"/>
                      <a:r>
                        <a:rPr lang="pt-BR" sz="100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tc>
                  <a:txBody>
                    <a:bodyPr/>
                    <a:lstStyle/>
                    <a:p>
                      <a:pPr algn="r" fontAlgn="ctr"/>
                      <a:r>
                        <a:rPr lang="pt-BR" sz="1000" b="1" i="0" u="none" strike="noStrike" dirty="0">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7DB61C"/>
                    </a:solidFill>
                  </a:tcPr>
                </a:tc>
                <a:extLst>
                  <a:ext uri="{0D108BD9-81ED-4DB2-BD59-A6C34878D82A}">
                    <a16:rowId xmlns:a16="http://schemas.microsoft.com/office/drawing/2014/main" val="3785425004"/>
                  </a:ext>
                </a:extLst>
              </a:tr>
              <a:tr h="108783">
                <a:tc>
                  <a:txBody>
                    <a:bodyPr/>
                    <a:lstStyle/>
                    <a:p>
                      <a:pPr algn="l" fontAlgn="ctr"/>
                      <a:r>
                        <a:rPr lang="pt-BR" sz="800" b="0" i="0" u="none" strike="noStrike">
                          <a:solidFill>
                            <a:srgbClr val="000000"/>
                          </a:solidFill>
                          <a:effectLst/>
                          <a:latin typeface="Arial" panose="020B0604020202020204" pitchFamily="34" charset="0"/>
                        </a:rPr>
                        <a:t>Aumento por novos aportes de Capital</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1.003.922,70</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2.084.918,62</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1.492.504,21</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545449193"/>
                  </a:ext>
                </a:extLst>
              </a:tr>
              <a:tr h="108783">
                <a:tc>
                  <a:txBody>
                    <a:bodyPr/>
                    <a:lstStyle/>
                    <a:p>
                      <a:pPr algn="l" fontAlgn="ctr"/>
                      <a:r>
                        <a:rPr lang="pt-BR" sz="800" b="0" i="0" u="none" strike="noStrike">
                          <a:solidFill>
                            <a:srgbClr val="000000"/>
                          </a:solidFill>
                          <a:effectLst/>
                          <a:latin typeface="Arial" panose="020B0604020202020204" pitchFamily="34" charset="0"/>
                        </a:rPr>
                        <a:t>Devolução de Capital aos Cooperados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(6.508.699,29)</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(8.317.785,36)</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(6.212.844,58)</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226231850"/>
                  </a:ext>
                </a:extLst>
              </a:tr>
              <a:tr h="108783">
                <a:tc>
                  <a:txBody>
                    <a:bodyPr/>
                    <a:lstStyle/>
                    <a:p>
                      <a:pPr algn="l" fontAlgn="ctr"/>
                      <a:r>
                        <a:rPr lang="pt-BR" sz="800" b="0" i="0" u="none" strike="noStrike">
                          <a:solidFill>
                            <a:srgbClr val="000000"/>
                          </a:solidFill>
                          <a:effectLst/>
                          <a:latin typeface="Arial" panose="020B0604020202020204" pitchFamily="34" charset="0"/>
                        </a:rPr>
                        <a:t>Estorno de Capital</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(7.458,47)</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(9.332,11)</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(3.980,58)</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522114511"/>
                  </a:ext>
                </a:extLst>
              </a:tr>
              <a:tr h="108783">
                <a:tc>
                  <a:txBody>
                    <a:bodyPr/>
                    <a:lstStyle/>
                    <a:p>
                      <a:pPr algn="l" fontAlgn="ctr"/>
                      <a:r>
                        <a:rPr lang="pt-BR" sz="800" b="0" i="0" u="none" strike="noStrike">
                          <a:solidFill>
                            <a:srgbClr val="000000"/>
                          </a:solidFill>
                          <a:effectLst/>
                          <a:latin typeface="Arial" panose="020B0604020202020204" pitchFamily="34" charset="0"/>
                        </a:rPr>
                        <a:t>Distribuição de Sobras Para Associados Pago</a:t>
                      </a:r>
                    </a:p>
                  </a:txBody>
                  <a:tcPr marL="4945" marR="4945" marT="4945" marB="0" anchor="ctr">
                    <a:lnL>
                      <a:noFill/>
                    </a:lnL>
                    <a:lnR>
                      <a:noFill/>
                    </a:lnR>
                    <a:lnT>
                      <a:noFill/>
                    </a:lnT>
                    <a:lnB>
                      <a:noFill/>
                    </a:lnB>
                    <a:noFill/>
                  </a:tcPr>
                </a:tc>
                <a:tc>
                  <a:txBody>
                    <a:bodyPr/>
                    <a:lstStyle/>
                    <a:p>
                      <a:pPr algn="ctr" fontAlgn="ctr"/>
                      <a:endParaRPr lang="pt-BR" sz="800" b="0" i="0" u="none" strike="noStrike">
                        <a:solidFill>
                          <a:srgbClr val="000000"/>
                        </a:solidFill>
                        <a:effectLst/>
                        <a:latin typeface="Arial" panose="020B0604020202020204" pitchFamily="34" charset="0"/>
                      </a:endParaRPr>
                    </a:p>
                  </a:txBody>
                  <a:tcPr marL="4945" marR="4945" marT="4945" marB="0" anchor="ctr">
                    <a:lnL>
                      <a:noFill/>
                    </a:lnL>
                    <a:lnR>
                      <a:noFill/>
                    </a:lnR>
                    <a:lnT>
                      <a:noFill/>
                    </a:lnT>
                    <a:lnB>
                      <a:noFill/>
                    </a:lnB>
                    <a:noFill/>
                  </a:tcPr>
                </a:tc>
                <a:tc>
                  <a:txBody>
                    <a:bodyPr/>
                    <a:lstStyle/>
                    <a:p>
                      <a:pPr algn="r" fontAlgn="ctr"/>
                      <a:r>
                        <a:rPr lang="pt-BR" sz="800" b="0" i="0" u="none" strike="noStrike">
                          <a:solidFill>
                            <a:srgbClr val="000000"/>
                          </a:solidFill>
                          <a:effectLst/>
                          <a:latin typeface="Arial" panose="020B0604020202020204" pitchFamily="34" charset="0"/>
                        </a:rPr>
                        <a:t>-</a:t>
                      </a:r>
                    </a:p>
                  </a:txBody>
                  <a:tcPr marL="4945" marR="4945" marT="4945" marB="0" anchor="ctr">
                    <a:lnL>
                      <a:noFill/>
                    </a:lnL>
                    <a:lnR>
                      <a:noFill/>
                    </a:lnR>
                    <a:lnT>
                      <a:noFill/>
                    </a:lnT>
                    <a:lnB>
                      <a:noFill/>
                    </a:lnB>
                    <a:noFill/>
                  </a:tcPr>
                </a:tc>
                <a:tc>
                  <a:txBody>
                    <a:bodyPr/>
                    <a:lstStyle/>
                    <a:p>
                      <a:pPr algn="r" fontAlgn="ctr"/>
                      <a:r>
                        <a:rPr lang="pt-BR" sz="800" b="0" i="0" u="none" strike="noStrike">
                          <a:solidFill>
                            <a:srgbClr val="000000"/>
                          </a:solidFill>
                          <a:effectLst/>
                          <a:latin typeface="Arial" panose="020B0604020202020204" pitchFamily="34" charset="0"/>
                        </a:rPr>
                        <a:t>(10.962,04)</a:t>
                      </a:r>
                    </a:p>
                  </a:txBody>
                  <a:tcPr marL="4945" marR="4945" marT="4945" marB="0" anchor="ctr">
                    <a:lnL>
                      <a:noFill/>
                    </a:lnL>
                    <a:lnR>
                      <a:noFill/>
                    </a:lnR>
                    <a:lnT>
                      <a:noFill/>
                    </a:lnT>
                    <a:lnB>
                      <a:noFill/>
                    </a:lnB>
                    <a:noFill/>
                  </a:tcPr>
                </a:tc>
                <a:tc>
                  <a:txBody>
                    <a:bodyPr/>
                    <a:lstStyle/>
                    <a:p>
                      <a:pPr algn="r" fontAlgn="ctr"/>
                      <a:r>
                        <a:rPr lang="pt-BR" sz="800" b="0" i="0" u="none" strike="noStrike">
                          <a:solidFill>
                            <a:srgbClr val="000000"/>
                          </a:solidFill>
                          <a:effectLst/>
                          <a:latin typeface="Arial" panose="020B0604020202020204" pitchFamily="34" charset="0"/>
                        </a:rPr>
                        <a:t>(126.395,32)</a:t>
                      </a:r>
                    </a:p>
                  </a:txBody>
                  <a:tcPr marL="4945" marR="4945" marT="4945" marB="0" anchor="ctr">
                    <a:lnL>
                      <a:noFill/>
                    </a:lnL>
                    <a:lnR>
                      <a:noFill/>
                    </a:lnR>
                    <a:lnT>
                      <a:noFill/>
                    </a:lnT>
                    <a:lnB>
                      <a:noFill/>
                    </a:lnB>
                    <a:noFill/>
                  </a:tcPr>
                </a:tc>
                <a:extLst>
                  <a:ext uri="{0D108BD9-81ED-4DB2-BD59-A6C34878D82A}">
                    <a16:rowId xmlns:a16="http://schemas.microsoft.com/office/drawing/2014/main" val="2993405961"/>
                  </a:ext>
                </a:extLst>
              </a:tr>
              <a:tr h="108783">
                <a:tc>
                  <a:txBody>
                    <a:bodyPr/>
                    <a:lstStyle/>
                    <a:p>
                      <a:pPr algn="l" fontAlgn="ctr"/>
                      <a:r>
                        <a:rPr lang="pt-BR" sz="800" b="0" i="0" u="none" strike="noStrike">
                          <a:solidFill>
                            <a:srgbClr val="000000"/>
                          </a:solidFill>
                          <a:effectLst/>
                          <a:latin typeface="Arial" panose="020B0604020202020204" pitchFamily="34" charset="0"/>
                        </a:rPr>
                        <a:t>Juros sobre o Capital Próprio, Líquido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5.014.484,58</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5.014.484,58</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3.604.676,82</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475102686"/>
                  </a:ext>
                </a:extLst>
              </a:tr>
              <a:tr h="108783">
                <a:tc>
                  <a:txBody>
                    <a:bodyPr/>
                    <a:lstStyle/>
                    <a:p>
                      <a:pPr algn="l" fontAlgn="ctr"/>
                      <a:r>
                        <a:rPr lang="pt-BR" sz="800" b="0" i="0" u="none" strike="noStrike">
                          <a:solidFill>
                            <a:srgbClr val="000000"/>
                          </a:solidFill>
                          <a:effectLst/>
                          <a:latin typeface="Arial" panose="020B0604020202020204" pitchFamily="34" charset="0"/>
                        </a:rPr>
                        <a:t>Outros Eventos/Reservas</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109.693,55</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109.693,55</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4007202040"/>
                  </a:ext>
                </a:extLst>
              </a:tr>
              <a:tr h="108783">
                <a:tc>
                  <a:txBody>
                    <a:bodyPr/>
                    <a:lstStyle/>
                    <a:p>
                      <a:pPr algn="l" fontAlgn="ctr"/>
                      <a:r>
                        <a:rPr lang="pt-BR" sz="800" b="1" i="0" u="none" strike="noStrike">
                          <a:solidFill>
                            <a:srgbClr val="000000"/>
                          </a:solidFill>
                          <a:effectLst/>
                          <a:latin typeface="Arial" panose="020B0604020202020204" pitchFamily="34" charset="0"/>
                        </a:rPr>
                        <a:t>CAIXA LÍQUIDO APLICADO / ORIGINADO EM ATIVIDADES DE FINANCIAMENTOS</a:t>
                      </a:r>
                    </a:p>
                  </a:txBody>
                  <a:tcPr marL="4945" marR="4945" marT="4945" marB="0" anchor="ctr">
                    <a:lnL>
                      <a:noFill/>
                    </a:lnL>
                    <a:lnR>
                      <a:noFill/>
                    </a:lnR>
                    <a:lnT>
                      <a:noFill/>
                    </a:lnT>
                    <a:lnB>
                      <a:noFill/>
                    </a:lnB>
                    <a:solidFill>
                      <a:srgbClr val="FFFFFF"/>
                    </a:solidFill>
                  </a:tcPr>
                </a:tc>
                <a:tc>
                  <a:txBody>
                    <a:bodyPr/>
                    <a:lstStyle/>
                    <a:p>
                      <a:pPr algn="ctr" fontAlgn="ctr"/>
                      <a:r>
                        <a:rPr lang="pt-BR" sz="8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(388.056,93)</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(1.128.982,76)</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(1.246.039,45)</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3905031306"/>
                  </a:ext>
                </a:extLst>
              </a:tr>
              <a:tr h="108783">
                <a:tc>
                  <a:txBody>
                    <a:bodyPr/>
                    <a:lstStyle/>
                    <a:p>
                      <a:pPr algn="l"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333348456"/>
                  </a:ext>
                </a:extLst>
              </a:tr>
              <a:tr h="108783">
                <a:tc>
                  <a:txBody>
                    <a:bodyPr/>
                    <a:lstStyle/>
                    <a:p>
                      <a:pPr algn="l" fontAlgn="ctr"/>
                      <a:r>
                        <a:rPr lang="pt-BR" sz="800" b="1" i="0" u="none" strike="noStrike">
                          <a:solidFill>
                            <a:srgbClr val="000000"/>
                          </a:solidFill>
                          <a:effectLst/>
                          <a:latin typeface="Arial" panose="020B0604020202020204" pitchFamily="34" charset="0"/>
                        </a:rPr>
                        <a:t>AUMENTO / REDUÇÃO LÍQUIDA DE CAIXA E EQUIVALENTES DE CAIXA</a:t>
                      </a:r>
                    </a:p>
                  </a:txBody>
                  <a:tcPr marL="4945" marR="4945" marT="4945" marB="0" anchor="ctr">
                    <a:lnL>
                      <a:noFill/>
                    </a:lnL>
                    <a:lnR>
                      <a:noFill/>
                    </a:lnR>
                    <a:lnT>
                      <a:noFill/>
                    </a:lnT>
                    <a:lnB>
                      <a:noFill/>
                    </a:lnB>
                    <a:solidFill>
                      <a:srgbClr val="FFFFFF"/>
                    </a:solidFill>
                  </a:tcPr>
                </a:tc>
                <a:tc>
                  <a:txBody>
                    <a:bodyPr/>
                    <a:lstStyle/>
                    <a:p>
                      <a:pPr algn="ctr" fontAlgn="ctr"/>
                      <a:r>
                        <a:rPr lang="pt-BR" sz="8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34.107.067,79</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206.808.409,26</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142.930.080,75</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1387845330"/>
                  </a:ext>
                </a:extLst>
              </a:tr>
              <a:tr h="108783">
                <a:tc>
                  <a:txBody>
                    <a:bodyPr/>
                    <a:lstStyle/>
                    <a:p>
                      <a:pPr algn="l"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785628029"/>
                  </a:ext>
                </a:extLst>
              </a:tr>
              <a:tr h="108783">
                <a:tc>
                  <a:txBody>
                    <a:bodyPr/>
                    <a:lstStyle/>
                    <a:p>
                      <a:pPr algn="l" fontAlgn="ctr"/>
                      <a:r>
                        <a:rPr lang="pt-BR" sz="800" b="1" i="0" u="none" strike="noStrike">
                          <a:solidFill>
                            <a:srgbClr val="000000"/>
                          </a:solidFill>
                          <a:effectLst/>
                          <a:latin typeface="Arial" panose="020B0604020202020204" pitchFamily="34" charset="0"/>
                        </a:rPr>
                        <a:t>Modificações Líquidas de Caixa e Equivalentes de Caixa</a:t>
                      </a:r>
                    </a:p>
                  </a:txBody>
                  <a:tcPr marL="4945" marR="4945" marT="4945" marB="0" anchor="ctr">
                    <a:lnL>
                      <a:noFill/>
                    </a:lnL>
                    <a:lnR>
                      <a:noFill/>
                    </a:lnR>
                    <a:lnT>
                      <a:noFill/>
                    </a:lnT>
                    <a:lnB>
                      <a:noFill/>
                    </a:lnB>
                    <a:solidFill>
                      <a:srgbClr val="FFFFFF"/>
                    </a:solidFill>
                  </a:tcPr>
                </a:tc>
                <a:tc>
                  <a:txBody>
                    <a:bodyPr/>
                    <a:lstStyle/>
                    <a:p>
                      <a:pPr algn="ctr" fontAlgn="ctr"/>
                      <a:r>
                        <a:rPr lang="pt-BR" sz="8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2983263897"/>
                  </a:ext>
                </a:extLst>
              </a:tr>
              <a:tr h="108783">
                <a:tc>
                  <a:txBody>
                    <a:bodyPr/>
                    <a:lstStyle/>
                    <a:p>
                      <a:pPr algn="l" fontAlgn="ctr"/>
                      <a:r>
                        <a:rPr lang="pt-BR" sz="800" b="0" i="0" u="none" strike="noStrike">
                          <a:solidFill>
                            <a:srgbClr val="000000"/>
                          </a:solidFill>
                          <a:effectLst/>
                          <a:latin typeface="Arial" panose="020B0604020202020204" pitchFamily="34" charset="0"/>
                        </a:rPr>
                        <a:t>Caixa e Equivalentes de Caixa No Ínicio do Período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4</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597.501.406,79</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424.800.065,32</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281.869.984,57</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3470338401"/>
                  </a:ext>
                </a:extLst>
              </a:tr>
              <a:tr h="108783">
                <a:tc>
                  <a:txBody>
                    <a:bodyPr/>
                    <a:lstStyle/>
                    <a:p>
                      <a:pPr algn="l" fontAlgn="ctr"/>
                      <a:r>
                        <a:rPr lang="pt-BR" sz="800" b="0" i="0" u="none" strike="noStrike">
                          <a:solidFill>
                            <a:srgbClr val="000000"/>
                          </a:solidFill>
                          <a:effectLst/>
                          <a:latin typeface="Arial" panose="020B0604020202020204" pitchFamily="34" charset="0"/>
                        </a:rPr>
                        <a:t>Caixa e Equivalentes de Caixa No Fim do Período</a:t>
                      </a:r>
                    </a:p>
                  </a:txBody>
                  <a:tcPr marL="4945" marR="4945" marT="4945" marB="0" anchor="ctr">
                    <a:lnL>
                      <a:noFill/>
                    </a:lnL>
                    <a:lnR>
                      <a:noFill/>
                    </a:lnR>
                    <a:lnT>
                      <a:noFill/>
                    </a:lnT>
                    <a:lnB>
                      <a:noFill/>
                    </a:lnB>
                    <a:solidFill>
                      <a:srgbClr val="FFFFFF"/>
                    </a:solidFill>
                  </a:tcPr>
                </a:tc>
                <a:tc>
                  <a:txBody>
                    <a:bodyPr/>
                    <a:lstStyle/>
                    <a:p>
                      <a:pPr algn="ctr" fontAlgn="ctr"/>
                      <a:r>
                        <a:rPr lang="pt-BR" sz="800" b="0" i="0" u="none" strike="noStrike">
                          <a:solidFill>
                            <a:srgbClr val="000000"/>
                          </a:solidFill>
                          <a:effectLst/>
                          <a:latin typeface="Arial" panose="020B0604020202020204" pitchFamily="34" charset="0"/>
                        </a:rPr>
                        <a:t>4</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631.608.474,58</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631.608.474,58</a:t>
                      </a:r>
                    </a:p>
                  </a:txBody>
                  <a:tcPr marL="4945" marR="4945" marT="4945" marB="0" anchor="ctr">
                    <a:lnL>
                      <a:noFill/>
                    </a:lnL>
                    <a:lnR>
                      <a:noFill/>
                    </a:lnR>
                    <a:lnT>
                      <a:noFill/>
                    </a:lnT>
                    <a:lnB>
                      <a:noFill/>
                    </a:lnB>
                    <a:solidFill>
                      <a:srgbClr val="FFFFFF"/>
                    </a:solidFill>
                  </a:tcPr>
                </a:tc>
                <a:tc>
                  <a:txBody>
                    <a:bodyPr/>
                    <a:lstStyle/>
                    <a:p>
                      <a:pPr algn="r" fontAlgn="ctr"/>
                      <a:r>
                        <a:rPr lang="pt-BR" sz="800" b="0" i="0" u="none" strike="noStrike">
                          <a:solidFill>
                            <a:srgbClr val="000000"/>
                          </a:solidFill>
                          <a:effectLst/>
                          <a:latin typeface="Arial" panose="020B0604020202020204" pitchFamily="34" charset="0"/>
                        </a:rPr>
                        <a:t>424.800.065,32</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3747790361"/>
                  </a:ext>
                </a:extLst>
              </a:tr>
              <a:tr h="108783">
                <a:tc>
                  <a:txBody>
                    <a:bodyPr/>
                    <a:lstStyle/>
                    <a:p>
                      <a:pPr algn="l" fontAlgn="ctr"/>
                      <a:r>
                        <a:rPr lang="pt-BR" sz="800" b="1" i="0" u="none" strike="noStrike">
                          <a:solidFill>
                            <a:srgbClr val="000000"/>
                          </a:solidFill>
                          <a:effectLst/>
                          <a:latin typeface="Arial" panose="020B0604020202020204" pitchFamily="34" charset="0"/>
                        </a:rPr>
                        <a:t>Variação Líquida de Caixa e Equivalentes de Caixa</a:t>
                      </a:r>
                    </a:p>
                  </a:txBody>
                  <a:tcPr marL="4945" marR="4945" marT="4945" marB="0" anchor="ctr">
                    <a:lnL>
                      <a:noFill/>
                    </a:lnL>
                    <a:lnR>
                      <a:noFill/>
                    </a:lnR>
                    <a:lnT>
                      <a:noFill/>
                    </a:lnT>
                    <a:lnB>
                      <a:noFill/>
                    </a:lnB>
                    <a:solidFill>
                      <a:srgbClr val="FFFFFF"/>
                    </a:solidFill>
                  </a:tcPr>
                </a:tc>
                <a:tc>
                  <a:txBody>
                    <a:bodyPr/>
                    <a:lstStyle/>
                    <a:p>
                      <a:pPr algn="ctr" fontAlgn="ctr"/>
                      <a:r>
                        <a:rPr lang="pt-BR" sz="800" b="1" i="0" u="none" strike="noStrike">
                          <a:solidFill>
                            <a:srgbClr val="000000"/>
                          </a:solidFill>
                          <a:effectLst/>
                          <a:latin typeface="Arial" panose="020B0604020202020204" pitchFamily="34" charset="0"/>
                        </a:rPr>
                        <a:t> </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34.107.067,79</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a:solidFill>
                            <a:srgbClr val="000000"/>
                          </a:solidFill>
                          <a:effectLst/>
                          <a:latin typeface="Arial" panose="020B0604020202020204" pitchFamily="34" charset="0"/>
                        </a:rPr>
                        <a:t>206.808.409,26</a:t>
                      </a:r>
                    </a:p>
                  </a:txBody>
                  <a:tcPr marL="4945" marR="4945" marT="4945" marB="0" anchor="ctr">
                    <a:lnL>
                      <a:noFill/>
                    </a:lnL>
                    <a:lnR>
                      <a:noFill/>
                    </a:lnR>
                    <a:lnT>
                      <a:noFill/>
                    </a:lnT>
                    <a:lnB>
                      <a:noFill/>
                    </a:lnB>
                    <a:solidFill>
                      <a:srgbClr val="FFFFFF"/>
                    </a:solidFill>
                  </a:tcPr>
                </a:tc>
                <a:tc>
                  <a:txBody>
                    <a:bodyPr/>
                    <a:lstStyle/>
                    <a:p>
                      <a:pPr algn="r" fontAlgn="ctr"/>
                      <a:r>
                        <a:rPr lang="pt-BR" sz="800" b="1" i="0" u="none" strike="noStrike" dirty="0">
                          <a:solidFill>
                            <a:srgbClr val="000000"/>
                          </a:solidFill>
                          <a:effectLst/>
                          <a:latin typeface="Arial" panose="020B0604020202020204" pitchFamily="34" charset="0"/>
                        </a:rPr>
                        <a:t>142.930.080,75</a:t>
                      </a:r>
                    </a:p>
                  </a:txBody>
                  <a:tcPr marL="4945" marR="4945" marT="4945" marB="0" anchor="ctr">
                    <a:lnL>
                      <a:noFill/>
                    </a:lnL>
                    <a:lnR>
                      <a:noFill/>
                    </a:lnR>
                    <a:lnT>
                      <a:noFill/>
                    </a:lnT>
                    <a:lnB>
                      <a:noFill/>
                    </a:lnB>
                    <a:solidFill>
                      <a:srgbClr val="FFFFFF"/>
                    </a:solidFill>
                  </a:tcPr>
                </a:tc>
                <a:extLst>
                  <a:ext uri="{0D108BD9-81ED-4DB2-BD59-A6C34878D82A}">
                    <a16:rowId xmlns:a16="http://schemas.microsoft.com/office/drawing/2014/main" val="3041078947"/>
                  </a:ext>
                </a:extLst>
              </a:tr>
            </a:tbl>
          </a:graphicData>
        </a:graphic>
      </p:graphicFrame>
      <p:sp>
        <p:nvSpPr>
          <p:cNvPr id="7" name="CaixaDeTexto 6">
            <a:extLst>
              <a:ext uri="{FF2B5EF4-FFF2-40B4-BE49-F238E27FC236}">
                <a16:creationId xmlns:a16="http://schemas.microsoft.com/office/drawing/2014/main" id="{AC22775F-A018-53B5-686D-F31A1AC00E1B}"/>
              </a:ext>
            </a:extLst>
          </p:cNvPr>
          <p:cNvSpPr txBox="1"/>
          <p:nvPr/>
        </p:nvSpPr>
        <p:spPr>
          <a:xfrm>
            <a:off x="275736" y="5919885"/>
            <a:ext cx="1083191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1D1D1B"/>
                </a:solidFill>
                <a:effectLst/>
                <a:uLnTx/>
                <a:uFillTx/>
                <a:latin typeface="SicoobSansRC3-Regular"/>
                <a:ea typeface="+mn-ea"/>
                <a:cs typeface="+mn-cs"/>
              </a:rPr>
              <a:t>As Notas Explicativas da Administração são parte integrante das demonstrações financeiras e estão disponíveis para consulta no site https://www.sicoob.com.br/web/sicoobcredivass/</a:t>
            </a:r>
            <a:endParaRPr kumimoji="0" lang="pt-B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669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22315AF-4CF2-B64C-2A7E-EB6557FC5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194"/>
            <a:ext cx="6224121" cy="4768480"/>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717297" y="2041772"/>
            <a:ext cx="4217373"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Relatório 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Auditoria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5400" b="1" dirty="0">
                <a:solidFill>
                  <a:prstClr val="white"/>
                </a:solidFill>
                <a:latin typeface="Calibri" panose="020F0502020204030204"/>
              </a:rPr>
              <a:t>I</a:t>
            </a:r>
            <a:r>
              <a:rPr kumimoji="0" lang="pt-BR" sz="5400" b="1" i="0" u="none" strike="noStrike" kern="1200" cap="none" spc="0" normalizeH="0" baseline="0" noProof="0" dirty="0" err="1">
                <a:ln>
                  <a:noFill/>
                </a:ln>
                <a:solidFill>
                  <a:prstClr val="white"/>
                </a:solidFill>
                <a:effectLst/>
                <a:uLnTx/>
                <a:uFillTx/>
                <a:latin typeface="Calibri" panose="020F0502020204030204"/>
                <a:ea typeface="+mn-ea"/>
                <a:cs typeface="+mn-cs"/>
              </a:rPr>
              <a:t>ndependente</a:t>
            </a:r>
            <a:endPar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AD94D225-FF7D-29B4-4D76-B4AE5FC06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4" name="CaixaDeTexto 3">
            <a:extLst>
              <a:ext uri="{FF2B5EF4-FFF2-40B4-BE49-F238E27FC236}">
                <a16:creationId xmlns:a16="http://schemas.microsoft.com/office/drawing/2014/main" id="{A8731DE6-1CC8-55E2-C0ED-2A68AC84FC4F}"/>
              </a:ext>
            </a:extLst>
          </p:cNvPr>
          <p:cNvSpPr txBox="1"/>
          <p:nvPr/>
        </p:nvSpPr>
        <p:spPr>
          <a:xfrm>
            <a:off x="10753655" y="489303"/>
            <a:ext cx="482824" cy="769441"/>
          </a:xfrm>
          <a:prstGeom prst="rect">
            <a:avLst/>
          </a:prstGeom>
          <a:noFill/>
        </p:spPr>
        <p:txBody>
          <a:bodyPr wrap="none" rtlCol="0">
            <a:spAutoFit/>
          </a:bodyPr>
          <a:lstStyle/>
          <a:p>
            <a:r>
              <a:rPr lang="pt-BR" sz="4400" b="1" dirty="0">
                <a:solidFill>
                  <a:srgbClr val="13323D"/>
                </a:solidFill>
              </a:rPr>
              <a:t>C</a:t>
            </a:r>
          </a:p>
        </p:txBody>
      </p:sp>
      <p:pic>
        <p:nvPicPr>
          <p:cNvPr id="5" name="Imagem 4">
            <a:extLst>
              <a:ext uri="{FF2B5EF4-FFF2-40B4-BE49-F238E27FC236}">
                <a16:creationId xmlns:a16="http://schemas.microsoft.com/office/drawing/2014/main" id="{4990EA44-72CF-080A-9231-5B8A1911F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3231088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BD22E072-48BA-1F39-0078-DDD8A6223172}"/>
              </a:ext>
            </a:extLst>
          </p:cNvPr>
          <p:cNvPicPr>
            <a:picLocks noChangeAspect="1"/>
          </p:cNvPicPr>
          <p:nvPr/>
        </p:nvPicPr>
        <p:blipFill>
          <a:blip r:embed="rId2"/>
          <a:stretch>
            <a:fillRect/>
          </a:stretch>
        </p:blipFill>
        <p:spPr>
          <a:xfrm>
            <a:off x="0" y="432412"/>
            <a:ext cx="11822901" cy="5993175"/>
          </a:xfrm>
          <a:prstGeom prst="rect">
            <a:avLst/>
          </a:prstGeom>
        </p:spPr>
      </p:pic>
      <p:pic>
        <p:nvPicPr>
          <p:cNvPr id="8" name="Imagem 7">
            <a:extLst>
              <a:ext uri="{FF2B5EF4-FFF2-40B4-BE49-F238E27FC236}">
                <a16:creationId xmlns:a16="http://schemas.microsoft.com/office/drawing/2014/main" id="{C5B4B742-D552-EE66-0966-BBB9BEC16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9" name="Teamwork">
            <a:extLst>
              <a:ext uri="{FF2B5EF4-FFF2-40B4-BE49-F238E27FC236}">
                <a16:creationId xmlns:a16="http://schemas.microsoft.com/office/drawing/2014/main" id="{E9A5CEB8-6446-1BD5-B947-B90A18B11C6A}"/>
              </a:ext>
            </a:extLst>
          </p:cNvPr>
          <p:cNvSpPr txBox="1"/>
          <p:nvPr/>
        </p:nvSpPr>
        <p:spPr>
          <a:xfrm>
            <a:off x="-605790"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751448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E4497DD-31E7-4BD2-6CA7-709F7F31D296}"/>
              </a:ext>
            </a:extLst>
          </p:cNvPr>
          <p:cNvPicPr>
            <a:picLocks noChangeAspect="1"/>
          </p:cNvPicPr>
          <p:nvPr/>
        </p:nvPicPr>
        <p:blipFill>
          <a:blip r:embed="rId2"/>
          <a:stretch>
            <a:fillRect/>
          </a:stretch>
        </p:blipFill>
        <p:spPr>
          <a:xfrm>
            <a:off x="359516" y="207387"/>
            <a:ext cx="10778668" cy="6443226"/>
          </a:xfrm>
          <a:prstGeom prst="rect">
            <a:avLst/>
          </a:prstGeom>
        </p:spPr>
      </p:pic>
      <p:pic>
        <p:nvPicPr>
          <p:cNvPr id="6" name="Imagem 5">
            <a:extLst>
              <a:ext uri="{FF2B5EF4-FFF2-40B4-BE49-F238E27FC236}">
                <a16:creationId xmlns:a16="http://schemas.microsoft.com/office/drawing/2014/main" id="{2AC4C1CA-EC63-6552-F3B6-D17C3E2DB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7" name="Teamwork">
            <a:extLst>
              <a:ext uri="{FF2B5EF4-FFF2-40B4-BE49-F238E27FC236}">
                <a16:creationId xmlns:a16="http://schemas.microsoft.com/office/drawing/2014/main" id="{D93F77D7-14FB-62B6-402C-EAC0CB3B1E38}"/>
              </a:ext>
            </a:extLst>
          </p:cNvPr>
          <p:cNvSpPr txBox="1"/>
          <p:nvPr/>
        </p:nvSpPr>
        <p:spPr>
          <a:xfrm>
            <a:off x="-605790"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2836932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9411FCF3-6361-DEC1-6DCF-6EFEF28A6D75}"/>
              </a:ext>
            </a:extLst>
          </p:cNvPr>
          <p:cNvPicPr>
            <a:picLocks noChangeAspect="1"/>
          </p:cNvPicPr>
          <p:nvPr/>
        </p:nvPicPr>
        <p:blipFill rotWithShape="1">
          <a:blip r:embed="rId2"/>
          <a:srcRect l="5888" r="6208" b="68469"/>
          <a:stretch/>
        </p:blipFill>
        <p:spPr>
          <a:xfrm>
            <a:off x="521970" y="512222"/>
            <a:ext cx="11510010" cy="2709588"/>
          </a:xfrm>
          <a:prstGeom prst="rect">
            <a:avLst/>
          </a:prstGeom>
        </p:spPr>
      </p:pic>
      <p:pic>
        <p:nvPicPr>
          <p:cNvPr id="9" name="Imagem 8">
            <a:extLst>
              <a:ext uri="{FF2B5EF4-FFF2-40B4-BE49-F238E27FC236}">
                <a16:creationId xmlns:a16="http://schemas.microsoft.com/office/drawing/2014/main" id="{1D945278-D085-D3B1-85C5-9B3A0B26F52C}"/>
              </a:ext>
            </a:extLst>
          </p:cNvPr>
          <p:cNvPicPr>
            <a:picLocks noChangeAspect="1"/>
          </p:cNvPicPr>
          <p:nvPr/>
        </p:nvPicPr>
        <p:blipFill rotWithShape="1">
          <a:blip r:embed="rId2"/>
          <a:srcRect l="6208" t="65019" r="8158"/>
          <a:stretch/>
        </p:blipFill>
        <p:spPr>
          <a:xfrm>
            <a:off x="521971" y="2766060"/>
            <a:ext cx="11212830" cy="3006090"/>
          </a:xfrm>
          <a:prstGeom prst="rect">
            <a:avLst/>
          </a:prstGeom>
        </p:spPr>
      </p:pic>
      <p:pic>
        <p:nvPicPr>
          <p:cNvPr id="10" name="Imagem 9">
            <a:extLst>
              <a:ext uri="{FF2B5EF4-FFF2-40B4-BE49-F238E27FC236}">
                <a16:creationId xmlns:a16="http://schemas.microsoft.com/office/drawing/2014/main" id="{9E3FFFD6-DEE1-DD04-C304-ADBF836A4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11" name="Teamwork">
            <a:extLst>
              <a:ext uri="{FF2B5EF4-FFF2-40B4-BE49-F238E27FC236}">
                <a16:creationId xmlns:a16="http://schemas.microsoft.com/office/drawing/2014/main" id="{068DA502-FD74-5702-8247-DB390B5AB574}"/>
              </a:ext>
            </a:extLst>
          </p:cNvPr>
          <p:cNvSpPr txBox="1"/>
          <p:nvPr/>
        </p:nvSpPr>
        <p:spPr>
          <a:xfrm>
            <a:off x="-605790"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3012748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2D4D7AB-6739-49A2-1587-50D86BDD57B9}"/>
              </a:ext>
            </a:extLst>
          </p:cNvPr>
          <p:cNvPicPr>
            <a:picLocks noChangeAspect="1"/>
          </p:cNvPicPr>
          <p:nvPr/>
        </p:nvPicPr>
        <p:blipFill>
          <a:blip r:embed="rId2"/>
          <a:stretch>
            <a:fillRect/>
          </a:stretch>
        </p:blipFill>
        <p:spPr>
          <a:xfrm>
            <a:off x="745270" y="1005602"/>
            <a:ext cx="11446730" cy="4092178"/>
          </a:xfrm>
          <a:prstGeom prst="rect">
            <a:avLst/>
          </a:prstGeom>
        </p:spPr>
      </p:pic>
      <p:pic>
        <p:nvPicPr>
          <p:cNvPr id="6" name="Imagem 5">
            <a:extLst>
              <a:ext uri="{FF2B5EF4-FFF2-40B4-BE49-F238E27FC236}">
                <a16:creationId xmlns:a16="http://schemas.microsoft.com/office/drawing/2014/main" id="{04675049-CFEF-1C8E-7F6E-C3B7736E5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7" name="Teamwork">
            <a:extLst>
              <a:ext uri="{FF2B5EF4-FFF2-40B4-BE49-F238E27FC236}">
                <a16:creationId xmlns:a16="http://schemas.microsoft.com/office/drawing/2014/main" id="{89A179F6-5094-2FFD-0B51-31AD198BFD66}"/>
              </a:ext>
            </a:extLst>
          </p:cNvPr>
          <p:cNvSpPr txBox="1"/>
          <p:nvPr/>
        </p:nvSpPr>
        <p:spPr>
          <a:xfrm>
            <a:off x="-605790"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4064920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55980-46F3-C88C-3D84-D66CC769C69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7752C601-DFBD-FF8B-FC74-0D20526131BF}"/>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B93224CF-B660-984E-D246-CEEDCFFA9B7F}"/>
              </a:ext>
            </a:extLst>
          </p:cNvPr>
          <p:cNvPicPr>
            <a:picLocks noChangeAspect="1"/>
          </p:cNvPicPr>
          <p:nvPr/>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23463641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5E80BF21-83DC-49FE-C7E5-FAC081E81D96}"/>
              </a:ext>
            </a:extLst>
          </p:cNvPr>
          <p:cNvPicPr>
            <a:picLocks noChangeAspect="1"/>
          </p:cNvPicPr>
          <p:nvPr/>
        </p:nvPicPr>
        <p:blipFill>
          <a:blip r:embed="rId2"/>
          <a:stretch>
            <a:fillRect/>
          </a:stretch>
        </p:blipFill>
        <p:spPr>
          <a:xfrm>
            <a:off x="969996" y="279231"/>
            <a:ext cx="9464362" cy="6514528"/>
          </a:xfrm>
          <a:prstGeom prst="rect">
            <a:avLst/>
          </a:prstGeom>
        </p:spPr>
      </p:pic>
      <p:pic>
        <p:nvPicPr>
          <p:cNvPr id="6" name="Imagem 5">
            <a:extLst>
              <a:ext uri="{FF2B5EF4-FFF2-40B4-BE49-F238E27FC236}">
                <a16:creationId xmlns:a16="http://schemas.microsoft.com/office/drawing/2014/main" id="{314F4CAA-384F-086A-13A9-4B2CAF98B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7" name="Teamwork">
            <a:extLst>
              <a:ext uri="{FF2B5EF4-FFF2-40B4-BE49-F238E27FC236}">
                <a16:creationId xmlns:a16="http://schemas.microsoft.com/office/drawing/2014/main" id="{79F3EC1F-50DC-2517-FACB-99418DB8F78C}"/>
              </a:ext>
            </a:extLst>
          </p:cNvPr>
          <p:cNvSpPr txBox="1"/>
          <p:nvPr/>
        </p:nvSpPr>
        <p:spPr>
          <a:xfrm>
            <a:off x="-605790"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3281142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961F3B9-7B59-6B67-FF46-6A90B0F710AC}"/>
              </a:ext>
            </a:extLst>
          </p:cNvPr>
          <p:cNvPicPr>
            <a:picLocks noChangeAspect="1"/>
          </p:cNvPicPr>
          <p:nvPr/>
        </p:nvPicPr>
        <p:blipFill>
          <a:blip r:embed="rId2"/>
          <a:stretch>
            <a:fillRect/>
          </a:stretch>
        </p:blipFill>
        <p:spPr>
          <a:xfrm>
            <a:off x="1373332" y="144557"/>
            <a:ext cx="9445336" cy="6077161"/>
          </a:xfrm>
          <a:prstGeom prst="rect">
            <a:avLst/>
          </a:prstGeom>
        </p:spPr>
      </p:pic>
      <p:pic>
        <p:nvPicPr>
          <p:cNvPr id="6" name="Imagem 5">
            <a:extLst>
              <a:ext uri="{FF2B5EF4-FFF2-40B4-BE49-F238E27FC236}">
                <a16:creationId xmlns:a16="http://schemas.microsoft.com/office/drawing/2014/main" id="{A3F0E30F-CEAA-12A1-808B-711FA58F0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7" name="Teamwork">
            <a:extLst>
              <a:ext uri="{FF2B5EF4-FFF2-40B4-BE49-F238E27FC236}">
                <a16:creationId xmlns:a16="http://schemas.microsoft.com/office/drawing/2014/main" id="{A91123AA-1EAB-76A0-C717-FA3612D9F99C}"/>
              </a:ext>
            </a:extLst>
          </p:cNvPr>
          <p:cNvSpPr txBox="1"/>
          <p:nvPr/>
        </p:nvSpPr>
        <p:spPr>
          <a:xfrm>
            <a:off x="-605790"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Tree>
    <p:extLst>
      <p:ext uri="{BB962C8B-B14F-4D97-AF65-F5344CB8AC3E}">
        <p14:creationId xmlns:p14="http://schemas.microsoft.com/office/powerpoint/2010/main" val="3740152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A3F0E30F-CEAA-12A1-808B-711FA58F0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7" name="Teamwork">
            <a:extLst>
              <a:ext uri="{FF2B5EF4-FFF2-40B4-BE49-F238E27FC236}">
                <a16:creationId xmlns:a16="http://schemas.microsoft.com/office/drawing/2014/main" id="{A91123AA-1EAB-76A0-C717-FA3612D9F99C}"/>
              </a:ext>
            </a:extLst>
          </p:cNvPr>
          <p:cNvSpPr txBox="1"/>
          <p:nvPr/>
        </p:nvSpPr>
        <p:spPr>
          <a:xfrm>
            <a:off x="-605790" y="0"/>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2" name="Placeholder Title Text">
            <a:extLst>
              <a:ext uri="{FF2B5EF4-FFF2-40B4-BE49-F238E27FC236}">
                <a16:creationId xmlns:a16="http://schemas.microsoft.com/office/drawing/2014/main" id="{C02CF00E-6DC8-5B4E-F2A2-E4CC3B1F7C68}"/>
              </a:ext>
            </a:extLst>
          </p:cNvPr>
          <p:cNvSpPr txBox="1"/>
          <p:nvPr/>
        </p:nvSpPr>
        <p:spPr>
          <a:xfrm>
            <a:off x="1034440" y="209032"/>
            <a:ext cx="11656432" cy="103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PARECER DO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CONSELHO FISCAL</a:t>
            </a:r>
          </a:p>
        </p:txBody>
      </p:sp>
      <p:sp>
        <p:nvSpPr>
          <p:cNvPr id="5" name="CaixaDeTexto 4">
            <a:extLst>
              <a:ext uri="{FF2B5EF4-FFF2-40B4-BE49-F238E27FC236}">
                <a16:creationId xmlns:a16="http://schemas.microsoft.com/office/drawing/2014/main" id="{F7CAEEEC-6C79-13BA-FB3F-E3BAD75AB9F3}"/>
              </a:ext>
            </a:extLst>
          </p:cNvPr>
          <p:cNvSpPr txBox="1"/>
          <p:nvPr/>
        </p:nvSpPr>
        <p:spPr>
          <a:xfrm>
            <a:off x="1004422" y="1370528"/>
            <a:ext cx="10816790" cy="47821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O Conselho Fiscal da Cooperativa de Crédito de Livre Admissão do Sul de Minas Ltda. - SICOOB CREDIVASS, reunido em 27 de fevereiro de 2024, em cumprimento às disposições estatutárias, declara que procedeu ao exame do Balanço Patrimonial referente ao exercício findo em 31 de dezembro de 2023, e demais demonstrações financeiras, elaboradas sob a responsabilidade de sua Administração. A nossa responsabilidade é de fiscalizar e expressar uma opinião sobre as mesmas e considerando a relevância dos saldos e o volume das transações, a constatação se deu com base nas demonstrações financeiras mais representativas adotadas pela Administração.</a:t>
            </a:r>
            <a:endPar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Em nossa opinião, as demonstrações financeiras acompanhadas das notas explicativas e do Parecer da Auditoria, representam adequadamente a posição patrimonial e financeira da Cooperativa.</a:t>
            </a:r>
            <a:endPar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Somos de parecer favorável ao encaminhamento e aprovação pela Assembleia Geral Ordinária.</a:t>
            </a:r>
            <a:endPar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pt-BR" sz="1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São Gonçalo do Sapucaí, 27 de fevereiro de 2024.</a:t>
            </a:r>
            <a:endParaRPr kumimoji="0" lang="pt-B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pt-B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Carlos Alberto Duarte Julidori		João Alfredo Pacheco Ratton		Luís Alberto Scarpa Pinto</a:t>
            </a:r>
            <a:endParaRPr kumimoji="0" lang="pt-B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Conselheiro Fiscal Efetivo	    	     Conselheiro Fiscal Efetivo 		  Conselheiro Fiscal Efetivo </a:t>
            </a:r>
            <a:endParaRPr kumimoji="0" lang="pt-B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defRPr/>
            </a:pPr>
            <a:endParaRPr kumimoji="0" lang="pt-B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pt-B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pt-BR"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pt-BR"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4028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6005F0F-AFF0-EF23-7C58-72EB64413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9419"/>
            <a:ext cx="7032396" cy="3439161"/>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282977" y="2042788"/>
            <a:ext cx="5175143" cy="2523768"/>
          </a:xfrm>
          <a:prstGeom prst="rect">
            <a:avLst/>
          </a:prstGeom>
          <a:noFill/>
        </p:spPr>
        <p:txBody>
          <a:bodyPr wrap="square" rtlCol="0">
            <a:spAutoFit/>
          </a:bodyPr>
          <a:lstStyle/>
          <a:p>
            <a:pPr algn="l"/>
            <a:endParaRPr lang="pt-BR" sz="1800" b="1" i="0" u="none" strike="noStrike" baseline="0" dirty="0">
              <a:solidFill>
                <a:srgbClr val="000000"/>
              </a:solidFill>
              <a:latin typeface="Arial" panose="020B0604020202020204" pitchFamily="34" charset="0"/>
            </a:endParaRPr>
          </a:p>
          <a:p>
            <a:r>
              <a:rPr lang="pt-BR" sz="2800" b="1" dirty="0">
                <a:solidFill>
                  <a:schemeClr val="bg1"/>
                </a:solidFill>
              </a:rPr>
              <a:t>D</a:t>
            </a:r>
            <a:r>
              <a:rPr lang="pt-BR" sz="2800" b="1" i="0" u="none" strike="noStrike" baseline="0" dirty="0">
                <a:solidFill>
                  <a:schemeClr val="bg1"/>
                </a:solidFill>
              </a:rPr>
              <a:t>emonstrativo das sobras apuradas ou das perdas decorrentes da insuficiência das contribuições para cobertura das despesas da sociedade </a:t>
            </a:r>
            <a:endParaRPr kumimoji="0" lang="pt-BR" sz="2800" b="1" i="0" u="none" strike="noStrike" kern="1200" cap="none" spc="0" normalizeH="0" baseline="0" noProof="0" dirty="0">
              <a:ln>
                <a:noFill/>
              </a:ln>
              <a:solidFill>
                <a:schemeClr val="bg1"/>
              </a:solidFill>
              <a:effectLst/>
              <a:uLnTx/>
              <a:uFillTx/>
              <a:ea typeface="+mn-ea"/>
              <a:cs typeface="+mn-cs"/>
            </a:endParaRPr>
          </a:p>
        </p:txBody>
      </p:sp>
      <p:pic>
        <p:nvPicPr>
          <p:cNvPr id="2" name="Imagem 1">
            <a:extLst>
              <a:ext uri="{FF2B5EF4-FFF2-40B4-BE49-F238E27FC236}">
                <a16:creationId xmlns:a16="http://schemas.microsoft.com/office/drawing/2014/main" id="{900529EA-9AB0-92F6-A15C-1FFCCF219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3" name="CaixaDeTexto 2">
            <a:extLst>
              <a:ext uri="{FF2B5EF4-FFF2-40B4-BE49-F238E27FC236}">
                <a16:creationId xmlns:a16="http://schemas.microsoft.com/office/drawing/2014/main" id="{34F5697A-631D-FDE0-8332-A0295A93E3C9}"/>
              </a:ext>
            </a:extLst>
          </p:cNvPr>
          <p:cNvSpPr txBox="1"/>
          <p:nvPr/>
        </p:nvSpPr>
        <p:spPr>
          <a:xfrm>
            <a:off x="10753655" y="489303"/>
            <a:ext cx="540533" cy="769441"/>
          </a:xfrm>
          <a:prstGeom prst="rect">
            <a:avLst/>
          </a:prstGeom>
          <a:noFill/>
        </p:spPr>
        <p:txBody>
          <a:bodyPr wrap="none" rtlCol="0">
            <a:spAutoFit/>
          </a:bodyPr>
          <a:lstStyle/>
          <a:p>
            <a:r>
              <a:rPr lang="pt-BR" sz="4400" b="1" dirty="0">
                <a:solidFill>
                  <a:srgbClr val="13323D"/>
                </a:solidFill>
              </a:rPr>
              <a:t>D</a:t>
            </a:r>
          </a:p>
        </p:txBody>
      </p:sp>
      <p:pic>
        <p:nvPicPr>
          <p:cNvPr id="4" name="Imagem 3">
            <a:extLst>
              <a:ext uri="{FF2B5EF4-FFF2-40B4-BE49-F238E27FC236}">
                <a16:creationId xmlns:a16="http://schemas.microsoft.com/office/drawing/2014/main" id="{73EDD3A1-C513-A0B2-E74B-31024C8FA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3518341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26480D7B-F2A4-B3D4-8873-D5A358A0D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graphicFrame>
        <p:nvGraphicFramePr>
          <p:cNvPr id="5" name="Tabela 4">
            <a:extLst>
              <a:ext uri="{FF2B5EF4-FFF2-40B4-BE49-F238E27FC236}">
                <a16:creationId xmlns:a16="http://schemas.microsoft.com/office/drawing/2014/main" id="{272D6ADF-CEA1-647E-D73C-80F499D97CC6}"/>
              </a:ext>
            </a:extLst>
          </p:cNvPr>
          <p:cNvGraphicFramePr>
            <a:graphicFrameLocks noGrp="1"/>
          </p:cNvGraphicFramePr>
          <p:nvPr>
            <p:extLst>
              <p:ext uri="{D42A27DB-BD31-4B8C-83A1-F6EECF244321}">
                <p14:modId xmlns:p14="http://schemas.microsoft.com/office/powerpoint/2010/main" val="1687295538"/>
              </p:ext>
            </p:extLst>
          </p:nvPr>
        </p:nvGraphicFramePr>
        <p:xfrm>
          <a:off x="473910" y="1306473"/>
          <a:ext cx="11001081" cy="4454604"/>
        </p:xfrm>
        <a:graphic>
          <a:graphicData uri="http://schemas.openxmlformats.org/drawingml/2006/table">
            <a:tbl>
              <a:tblPr/>
              <a:tblGrid>
                <a:gridCol w="7327776">
                  <a:extLst>
                    <a:ext uri="{9D8B030D-6E8A-4147-A177-3AD203B41FA5}">
                      <a16:colId xmlns:a16="http://schemas.microsoft.com/office/drawing/2014/main" val="1548631588"/>
                    </a:ext>
                  </a:extLst>
                </a:gridCol>
                <a:gridCol w="1280947">
                  <a:extLst>
                    <a:ext uri="{9D8B030D-6E8A-4147-A177-3AD203B41FA5}">
                      <a16:colId xmlns:a16="http://schemas.microsoft.com/office/drawing/2014/main" val="745222134"/>
                    </a:ext>
                  </a:extLst>
                </a:gridCol>
                <a:gridCol w="2392358">
                  <a:extLst>
                    <a:ext uri="{9D8B030D-6E8A-4147-A177-3AD203B41FA5}">
                      <a16:colId xmlns:a16="http://schemas.microsoft.com/office/drawing/2014/main" val="846825911"/>
                    </a:ext>
                  </a:extLst>
                </a:gridCol>
              </a:tblGrid>
              <a:tr h="0">
                <a:tc gridSpan="2">
                  <a:txBody>
                    <a:bodyPr/>
                    <a:lstStyle/>
                    <a:p>
                      <a:pPr algn="ctr" fontAlgn="ctr"/>
                      <a:r>
                        <a:rPr lang="pt-BR" sz="1800" b="1" i="0" u="none" strike="noStrike" dirty="0">
                          <a:solidFill>
                            <a:srgbClr val="FFFFFF"/>
                          </a:solidFill>
                          <a:effectLst/>
                          <a:latin typeface="Arial" panose="020B0604020202020204" pitchFamily="34" charset="0"/>
                        </a:rPr>
                        <a:t>SOBRAS DO EXERCÍCIO</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3641"/>
                    </a:solidFill>
                  </a:tcPr>
                </a:tc>
                <a:tc hMerge="1">
                  <a:txBody>
                    <a:bodyPr/>
                    <a:lstStyle/>
                    <a:p>
                      <a:endParaRPr lang="pt-BR"/>
                    </a:p>
                  </a:txBody>
                  <a:tcPr/>
                </a:tc>
                <a:tc>
                  <a:txBody>
                    <a:bodyPr/>
                    <a:lstStyle/>
                    <a:p>
                      <a:pPr algn="ctr" fontAlgn="ctr"/>
                      <a:r>
                        <a:rPr lang="pt-BR" sz="1800" b="1" i="0" u="none" strike="noStrike" dirty="0">
                          <a:solidFill>
                            <a:srgbClr val="FFFFFF"/>
                          </a:solidFill>
                          <a:effectLst/>
                          <a:latin typeface="Arial" panose="020B0604020202020204" pitchFamily="34" charset="0"/>
                        </a:rPr>
                        <a:t>R$54.241.116,50</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3641"/>
                    </a:solidFill>
                  </a:tcPr>
                </a:tc>
                <a:extLst>
                  <a:ext uri="{0D108BD9-81ED-4DB2-BD59-A6C34878D82A}">
                    <a16:rowId xmlns:a16="http://schemas.microsoft.com/office/drawing/2014/main" val="4194595369"/>
                  </a:ext>
                </a:extLst>
              </a:tr>
              <a:tr h="320312">
                <a:tc gridSpan="2">
                  <a:txBody>
                    <a:bodyPr/>
                    <a:lstStyle/>
                    <a:p>
                      <a:pPr algn="l" fontAlgn="ctr"/>
                      <a:r>
                        <a:rPr lang="pt-BR" sz="1400" b="0" i="0" u="none" strike="noStrike" dirty="0">
                          <a:solidFill>
                            <a:srgbClr val="000000"/>
                          </a:solidFill>
                          <a:effectLst/>
                          <a:latin typeface="Arial" panose="020B0604020202020204" pitchFamily="34" charset="0"/>
                        </a:rPr>
                        <a:t>(-) FUNDO DE ASSISTÊNCIA TÉCNICA, EDUCACIONAL E SOCIAL - FATES (AÑC)</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hMerge="1">
                  <a:txBody>
                    <a:bodyPr/>
                    <a:lstStyle/>
                    <a:p>
                      <a:endParaRPr lang="pt-BR"/>
                    </a:p>
                  </a:txBody>
                  <a:tcPr/>
                </a:tc>
                <a:tc>
                  <a:txBody>
                    <a:bodyPr/>
                    <a:lstStyle/>
                    <a:p>
                      <a:pPr algn="r" fontAlgn="ctr"/>
                      <a:r>
                        <a:rPr lang="pt-BR" sz="1800" b="0" i="0" u="none" strike="noStrike" dirty="0">
                          <a:solidFill>
                            <a:srgbClr val="000000"/>
                          </a:solidFill>
                          <a:effectLst/>
                          <a:latin typeface="Arial" panose="020B0604020202020204" pitchFamily="34" charset="0"/>
                        </a:rPr>
                        <a:t>0,00</a:t>
                      </a:r>
                    </a:p>
                    <a:p>
                      <a:pPr algn="r" fontAlgn="ctr"/>
                      <a:endParaRPr lang="pt-BR" sz="1800" b="0" i="0" u="none" strike="noStrike" dirty="0">
                        <a:solidFill>
                          <a:srgbClr val="000000"/>
                        </a:solidFill>
                        <a:effectLst/>
                        <a:latin typeface="Arial" panose="020B0604020202020204" pitchFamily="34" charset="0"/>
                      </a:endParaRP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534769820"/>
                  </a:ext>
                </a:extLst>
              </a:tr>
              <a:tr h="229436">
                <a:tc>
                  <a:txBody>
                    <a:bodyPr/>
                    <a:lstStyle/>
                    <a:p>
                      <a:pPr algn="l" fontAlgn="ctr"/>
                      <a:r>
                        <a:rPr lang="pt-BR" sz="1800" b="0" i="0" u="none" strike="noStrike" dirty="0">
                          <a:solidFill>
                            <a:srgbClr val="000000"/>
                          </a:solidFill>
                          <a:effectLst/>
                          <a:latin typeface="Arial" panose="020B0604020202020204" pitchFamily="34" charset="0"/>
                        </a:rPr>
                        <a:t>Reversão devido utilização do FATES - CCI 797/2020 - ANC</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800" b="0" i="0" u="none" strike="noStrike">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800" b="0" i="0" u="none" strike="noStrike" dirty="0">
                          <a:solidFill>
                            <a:srgbClr val="000000"/>
                          </a:solidFill>
                          <a:effectLst/>
                          <a:latin typeface="Arial" panose="020B0604020202020204" pitchFamily="34" charset="0"/>
                        </a:rPr>
                        <a:t>0,00</a:t>
                      </a:r>
                    </a:p>
                    <a:p>
                      <a:pPr algn="r" fontAlgn="ctr"/>
                      <a:endParaRPr lang="pt-BR" sz="1800" b="0" i="0" u="none" strike="noStrike" dirty="0">
                        <a:solidFill>
                          <a:srgbClr val="000000"/>
                        </a:solidFill>
                        <a:effectLst/>
                        <a:latin typeface="Arial" panose="020B0604020202020204" pitchFamily="34" charset="0"/>
                      </a:endParaRP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38259368"/>
                  </a:ext>
                </a:extLst>
              </a:tr>
              <a:tr h="229436">
                <a:tc>
                  <a:txBody>
                    <a:bodyPr/>
                    <a:lstStyle/>
                    <a:p>
                      <a:pPr algn="l" fontAlgn="ctr"/>
                      <a:r>
                        <a:rPr lang="pt-BR" sz="1800" b="0" i="0" u="none" strike="noStrike" dirty="0">
                          <a:solidFill>
                            <a:srgbClr val="000000"/>
                          </a:solidFill>
                          <a:effectLst/>
                          <a:latin typeface="Arial" panose="020B0604020202020204" pitchFamily="34" charset="0"/>
                        </a:rPr>
                        <a:t>Reversão devido utilização do FATES - CCI 797/2020 - AC</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800" b="0" i="0" u="none" strike="noStrike">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800" b="0" i="0" u="none" strike="noStrike" dirty="0">
                          <a:solidFill>
                            <a:srgbClr val="000000"/>
                          </a:solidFill>
                          <a:effectLst/>
                          <a:latin typeface="Arial" panose="020B0604020202020204" pitchFamily="34" charset="0"/>
                        </a:rPr>
                        <a:t>R$1.400.793,37</a:t>
                      </a:r>
                    </a:p>
                    <a:p>
                      <a:pPr algn="r" fontAlgn="ctr"/>
                      <a:endParaRPr lang="pt-BR" sz="1800" b="0" i="0" u="none" strike="noStrike" dirty="0">
                        <a:solidFill>
                          <a:srgbClr val="000000"/>
                        </a:solidFill>
                        <a:effectLst/>
                        <a:latin typeface="Arial" panose="020B0604020202020204" pitchFamily="34" charset="0"/>
                      </a:endParaRP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149390755"/>
                  </a:ext>
                </a:extLst>
              </a:tr>
              <a:tr h="229436">
                <a:tc>
                  <a:txBody>
                    <a:bodyPr/>
                    <a:lstStyle/>
                    <a:p>
                      <a:pPr algn="l" fontAlgn="ctr"/>
                      <a:r>
                        <a:rPr lang="pt-BR" sz="1800" b="0" i="0" u="none" strike="noStrike" dirty="0">
                          <a:solidFill>
                            <a:srgbClr val="000000"/>
                          </a:solidFill>
                          <a:effectLst/>
                          <a:latin typeface="Arial" panose="020B0604020202020204" pitchFamily="34" charset="0"/>
                        </a:rPr>
                        <a:t>Reversão devido utilização dos Fundos Voluntários - CCI 797/2020</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800" b="0" i="0" u="none" strike="noStrike" dirty="0">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800" b="0" i="0" u="none" strike="noStrike" dirty="0">
                          <a:solidFill>
                            <a:srgbClr val="000000"/>
                          </a:solidFill>
                          <a:effectLst/>
                          <a:latin typeface="Arial" panose="020B0604020202020204" pitchFamily="34" charset="0"/>
                        </a:rPr>
                        <a:t>0,00</a:t>
                      </a:r>
                    </a:p>
                    <a:p>
                      <a:pPr algn="r" fontAlgn="ctr"/>
                      <a:endParaRPr lang="pt-BR" sz="1800" b="0" i="0" u="none" strike="noStrike" dirty="0">
                        <a:solidFill>
                          <a:srgbClr val="000000"/>
                        </a:solidFill>
                        <a:effectLst/>
                        <a:latin typeface="Arial" panose="020B0604020202020204" pitchFamily="34" charset="0"/>
                      </a:endParaRP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136555126"/>
                  </a:ext>
                </a:extLst>
              </a:tr>
              <a:tr h="229436">
                <a:tc>
                  <a:txBody>
                    <a:bodyPr/>
                    <a:lstStyle/>
                    <a:p>
                      <a:pPr algn="l" fontAlgn="ctr"/>
                      <a:r>
                        <a:rPr lang="pt-BR" sz="1800" b="0" i="0" u="none" strike="noStrike" dirty="0">
                          <a:solidFill>
                            <a:srgbClr val="000000"/>
                          </a:solidFill>
                          <a:effectLst/>
                          <a:latin typeface="Arial" panose="020B0604020202020204" pitchFamily="34" charset="0"/>
                        </a:rPr>
                        <a:t>Doações sem destinação específica</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800" b="0" i="0" u="none" strike="noStrike">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800" b="0" i="0" u="none" strike="noStrike" dirty="0">
                          <a:solidFill>
                            <a:srgbClr val="000000"/>
                          </a:solidFill>
                          <a:effectLst/>
                          <a:latin typeface="Arial" panose="020B0604020202020204" pitchFamily="34" charset="0"/>
                        </a:rPr>
                        <a:t> </a:t>
                      </a:r>
                    </a:p>
                    <a:p>
                      <a:pPr algn="r" fontAlgn="ctr"/>
                      <a:endParaRPr lang="pt-BR" sz="1800" b="0" i="0" u="none" strike="noStrike" dirty="0">
                        <a:solidFill>
                          <a:srgbClr val="000000"/>
                        </a:solidFill>
                        <a:effectLst/>
                        <a:latin typeface="Arial" panose="020B0604020202020204" pitchFamily="34" charset="0"/>
                      </a:endParaRP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92858677"/>
                  </a:ext>
                </a:extLst>
              </a:tr>
              <a:tr h="229436">
                <a:tc>
                  <a:txBody>
                    <a:bodyPr/>
                    <a:lstStyle/>
                    <a:p>
                      <a:pPr algn="l" fontAlgn="ctr"/>
                      <a:r>
                        <a:rPr lang="pt-BR" sz="1800" b="0" i="0" u="none" strike="noStrike" dirty="0">
                          <a:solidFill>
                            <a:srgbClr val="000000"/>
                          </a:solidFill>
                          <a:effectLst/>
                          <a:latin typeface="Arial" panose="020B0604020202020204" pitchFamily="34" charset="0"/>
                        </a:rPr>
                        <a:t>Valores em prejuízo recuperados de exercícios anteriores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800" b="0" i="0" u="none" strike="noStrike">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800" b="0" i="0" u="none" strike="noStrike" dirty="0">
                          <a:solidFill>
                            <a:srgbClr val="000000"/>
                          </a:solidFill>
                          <a:effectLst/>
                          <a:latin typeface="Arial" panose="020B0604020202020204" pitchFamily="34" charset="0"/>
                        </a:rPr>
                        <a:t> </a:t>
                      </a:r>
                    </a:p>
                    <a:p>
                      <a:pPr algn="r" fontAlgn="ctr"/>
                      <a:endParaRPr lang="pt-BR" sz="1800" b="0" i="0" u="none" strike="noStrike" dirty="0">
                        <a:solidFill>
                          <a:srgbClr val="000000"/>
                        </a:solidFill>
                        <a:effectLst/>
                        <a:latin typeface="Arial" panose="020B0604020202020204" pitchFamily="34" charset="0"/>
                      </a:endParaRP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769894783"/>
                  </a:ext>
                </a:extLst>
              </a:tr>
              <a:tr h="229436">
                <a:tc>
                  <a:txBody>
                    <a:bodyPr/>
                    <a:lstStyle/>
                    <a:p>
                      <a:pPr algn="l" fontAlgn="ctr"/>
                      <a:r>
                        <a:rPr lang="pt-BR" sz="1800" b="0" i="0" u="none" strike="noStrike">
                          <a:solidFill>
                            <a:srgbClr val="000000"/>
                          </a:solidFill>
                          <a:effectLst/>
                          <a:latin typeface="Arial" panose="020B0604020202020204" pitchFamily="34" charset="0"/>
                        </a:rPr>
                        <a:t>Outros valores objetos de recuperações</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800" b="0" i="0" u="none" strike="noStrike" dirty="0">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800" b="0" i="0" u="none" strike="noStrike" dirty="0">
                          <a:solidFill>
                            <a:srgbClr val="000000"/>
                          </a:solidFill>
                          <a:effectLst/>
                          <a:latin typeface="Arial" panose="020B0604020202020204" pitchFamily="34" charset="0"/>
                        </a:rPr>
                        <a:t> </a:t>
                      </a:r>
                    </a:p>
                    <a:p>
                      <a:pPr algn="r" fontAlgn="ctr"/>
                      <a:endParaRPr lang="pt-BR" sz="1800" b="0" i="0" u="none" strike="noStrike" dirty="0">
                        <a:solidFill>
                          <a:srgbClr val="000000"/>
                        </a:solidFill>
                        <a:effectLst/>
                        <a:latin typeface="Arial" panose="020B0604020202020204" pitchFamily="34" charset="0"/>
                      </a:endParaRP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02885873"/>
                  </a:ext>
                </a:extLst>
              </a:tr>
              <a:tr h="231040">
                <a:tc>
                  <a:txBody>
                    <a:bodyPr/>
                    <a:lstStyle/>
                    <a:p>
                      <a:pPr algn="l" fontAlgn="ctr"/>
                      <a:r>
                        <a:rPr lang="pt-BR" sz="1800" b="1" i="0" u="none" strike="noStrike" dirty="0">
                          <a:solidFill>
                            <a:srgbClr val="FFFFFF"/>
                          </a:solidFill>
                          <a:effectLst/>
                          <a:latin typeface="Arial" panose="020B0604020202020204" pitchFamily="34" charset="0"/>
                        </a:rPr>
                        <a:t>Base de Cálculo das Sobras Líquidas</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A091"/>
                    </a:solidFill>
                  </a:tcPr>
                </a:tc>
                <a:tc>
                  <a:txBody>
                    <a:bodyPr/>
                    <a:lstStyle/>
                    <a:p>
                      <a:pPr algn="ctr" fontAlgn="ctr"/>
                      <a:endParaRPr lang="pt-BR" sz="1800" b="1" i="0" u="none" strike="noStrike" dirty="0">
                        <a:solidFill>
                          <a:srgbClr val="FFFFFF"/>
                        </a:solidFill>
                        <a:effectLst/>
                        <a:latin typeface="Arial" panose="020B0604020202020204" pitchFamily="34" charset="0"/>
                      </a:endParaRP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A091"/>
                    </a:solidFill>
                  </a:tcPr>
                </a:tc>
                <a:tc>
                  <a:txBody>
                    <a:bodyPr/>
                    <a:lstStyle/>
                    <a:p>
                      <a:pPr algn="r" fontAlgn="ctr"/>
                      <a:r>
                        <a:rPr lang="pt-BR" sz="1800" b="1" i="0" u="none" strike="noStrike" dirty="0">
                          <a:solidFill>
                            <a:srgbClr val="FFFFFF"/>
                          </a:solidFill>
                          <a:effectLst/>
                          <a:latin typeface="Arial" panose="020B0604020202020204" pitchFamily="34" charset="0"/>
                        </a:rPr>
                        <a:t>R$55.641.909,87</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A091"/>
                    </a:solidFill>
                  </a:tcPr>
                </a:tc>
                <a:extLst>
                  <a:ext uri="{0D108BD9-81ED-4DB2-BD59-A6C34878D82A}">
                    <a16:rowId xmlns:a16="http://schemas.microsoft.com/office/drawing/2014/main" val="3209158344"/>
                  </a:ext>
                </a:extLst>
              </a:tr>
            </a:tbl>
          </a:graphicData>
        </a:graphic>
      </p:graphicFrame>
      <p:sp>
        <p:nvSpPr>
          <p:cNvPr id="9" name="CaixaDeTexto 8">
            <a:extLst>
              <a:ext uri="{FF2B5EF4-FFF2-40B4-BE49-F238E27FC236}">
                <a16:creationId xmlns:a16="http://schemas.microsoft.com/office/drawing/2014/main" id="{C8E00504-F6AE-6C05-AC61-97CF9CFD1C82}"/>
              </a:ext>
            </a:extLst>
          </p:cNvPr>
          <p:cNvSpPr txBox="1"/>
          <p:nvPr/>
        </p:nvSpPr>
        <p:spPr>
          <a:xfrm>
            <a:off x="473909" y="526751"/>
            <a:ext cx="11001081" cy="584775"/>
          </a:xfrm>
          <a:prstGeom prst="rect">
            <a:avLst/>
          </a:prstGeom>
          <a:solidFill>
            <a:srgbClr val="13323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30" normalizeH="0" baseline="0" noProof="0" dirty="0">
                <a:ln>
                  <a:noFill/>
                </a:ln>
                <a:solidFill>
                  <a:srgbClr val="FFFFFF"/>
                </a:solidFill>
                <a:effectLst/>
                <a:uLnTx/>
                <a:uFillTx/>
                <a:latin typeface="Calibri" panose="020F0502020204030204"/>
                <a:ea typeface="+mn-ea"/>
                <a:cs typeface="+mn-cs"/>
              </a:rPr>
              <a:t>DEMONSTRATIVO</a:t>
            </a:r>
            <a:r>
              <a:rPr kumimoji="0" lang="pt-BR" sz="3200" b="0" i="0" u="none" strike="noStrike" kern="1200" cap="none" spc="-150" normalizeH="0" baseline="0" noProof="0" dirty="0">
                <a:ln>
                  <a:noFill/>
                </a:ln>
                <a:solidFill>
                  <a:srgbClr val="FFFFFF"/>
                </a:solidFill>
                <a:effectLst/>
                <a:uLnTx/>
                <a:uFillTx/>
                <a:latin typeface="Calibri" panose="020F0502020204030204"/>
                <a:ea typeface="+mn-ea"/>
                <a:cs typeface="+mn-cs"/>
              </a:rPr>
              <a:t> </a:t>
            </a:r>
            <a:r>
              <a:rPr kumimoji="0" lang="pt-BR" sz="3200" b="0" i="0" u="none" strike="noStrike" kern="1200" cap="none" spc="0" normalizeH="0" baseline="0" noProof="0" dirty="0">
                <a:ln>
                  <a:noFill/>
                </a:ln>
                <a:solidFill>
                  <a:srgbClr val="FFFFFF"/>
                </a:solidFill>
                <a:effectLst/>
                <a:uLnTx/>
                <a:uFillTx/>
                <a:latin typeface="Calibri" panose="020F0502020204030204"/>
                <a:ea typeface="+mn-ea"/>
                <a:cs typeface="+mn-cs"/>
              </a:rPr>
              <a:t>DAS</a:t>
            </a:r>
            <a:r>
              <a:rPr kumimoji="0" lang="pt-BR" sz="3200" b="0" i="0" u="none" strike="noStrike" kern="1200" cap="none" spc="-140" normalizeH="0" baseline="0" noProof="0" dirty="0">
                <a:ln>
                  <a:noFill/>
                </a:ln>
                <a:solidFill>
                  <a:srgbClr val="FFFFFF"/>
                </a:solidFill>
                <a:effectLst/>
                <a:uLnTx/>
                <a:uFillTx/>
                <a:latin typeface="Calibri" panose="020F0502020204030204"/>
                <a:ea typeface="+mn-ea"/>
                <a:cs typeface="+mn-cs"/>
              </a:rPr>
              <a:t> </a:t>
            </a:r>
            <a:r>
              <a:rPr kumimoji="0" lang="pt-BR" sz="3200" b="0" i="0" u="none" strike="noStrike" kern="1200" cap="none" spc="0" normalizeH="0" baseline="0" noProof="0" dirty="0">
                <a:ln>
                  <a:noFill/>
                </a:ln>
                <a:solidFill>
                  <a:srgbClr val="FFFFFF"/>
                </a:solidFill>
                <a:effectLst/>
                <a:uLnTx/>
                <a:uFillTx/>
                <a:latin typeface="Calibri" panose="020F0502020204030204"/>
                <a:ea typeface="+mn-ea"/>
                <a:cs typeface="+mn-cs"/>
              </a:rPr>
              <a:t>SOBRAS</a:t>
            </a:r>
            <a:r>
              <a:rPr kumimoji="0" lang="pt-BR" sz="3200" b="0" i="0" u="none" strike="noStrike" kern="1200" cap="none" spc="-140" normalizeH="0" baseline="0" noProof="0" dirty="0">
                <a:ln>
                  <a:noFill/>
                </a:ln>
                <a:solidFill>
                  <a:srgbClr val="FFFFFF"/>
                </a:solidFill>
                <a:effectLst/>
                <a:uLnTx/>
                <a:uFillTx/>
                <a:latin typeface="Calibri" panose="020F0502020204030204"/>
                <a:ea typeface="+mn-ea"/>
                <a:cs typeface="+mn-cs"/>
              </a:rPr>
              <a:t> </a:t>
            </a:r>
            <a:r>
              <a:rPr kumimoji="0" lang="pt-BR" sz="3200" b="0" i="0" u="none" strike="noStrike" kern="1200" cap="none" spc="-10" normalizeH="0" baseline="0" noProof="0" dirty="0">
                <a:ln>
                  <a:noFill/>
                </a:ln>
                <a:solidFill>
                  <a:srgbClr val="FFFFFF"/>
                </a:solidFill>
                <a:effectLst/>
                <a:uLnTx/>
                <a:uFillTx/>
                <a:latin typeface="Calibri" panose="020F0502020204030204"/>
                <a:ea typeface="+mn-ea"/>
                <a:cs typeface="+mn-cs"/>
              </a:rPr>
              <a:t>APURADAS</a:t>
            </a:r>
            <a:endParaRPr kumimoji="0" lang="pt-B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67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6005F0F-AFF0-EF23-7C58-72EB64413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9419"/>
            <a:ext cx="7032396" cy="3439161"/>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339538" y="2551836"/>
            <a:ext cx="6003631"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Destinação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das sobras apuradas</a:t>
            </a:r>
          </a:p>
        </p:txBody>
      </p:sp>
      <p:pic>
        <p:nvPicPr>
          <p:cNvPr id="2" name="Imagem 1">
            <a:extLst>
              <a:ext uri="{FF2B5EF4-FFF2-40B4-BE49-F238E27FC236}">
                <a16:creationId xmlns:a16="http://schemas.microsoft.com/office/drawing/2014/main" id="{900529EA-9AB0-92F6-A15C-1FFCCF219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3" name="CaixaDeTexto 2">
            <a:extLst>
              <a:ext uri="{FF2B5EF4-FFF2-40B4-BE49-F238E27FC236}">
                <a16:creationId xmlns:a16="http://schemas.microsoft.com/office/drawing/2014/main" id="{34F5697A-631D-FDE0-8332-A0295A93E3C9}"/>
              </a:ext>
            </a:extLst>
          </p:cNvPr>
          <p:cNvSpPr txBox="1"/>
          <p:nvPr/>
        </p:nvSpPr>
        <p:spPr>
          <a:xfrm>
            <a:off x="10753655" y="489303"/>
            <a:ext cx="470000" cy="769441"/>
          </a:xfrm>
          <a:prstGeom prst="rect">
            <a:avLst/>
          </a:prstGeom>
          <a:noFill/>
        </p:spPr>
        <p:txBody>
          <a:bodyPr wrap="none" rtlCol="0">
            <a:spAutoFit/>
          </a:bodyPr>
          <a:lstStyle/>
          <a:p>
            <a:r>
              <a:rPr lang="pt-BR" sz="4400" b="1" dirty="0">
                <a:solidFill>
                  <a:srgbClr val="13323D"/>
                </a:solidFill>
              </a:rPr>
              <a:t>2</a:t>
            </a:r>
          </a:p>
        </p:txBody>
      </p:sp>
      <p:pic>
        <p:nvPicPr>
          <p:cNvPr id="4" name="Imagem 3">
            <a:extLst>
              <a:ext uri="{FF2B5EF4-FFF2-40B4-BE49-F238E27FC236}">
                <a16:creationId xmlns:a16="http://schemas.microsoft.com/office/drawing/2014/main" id="{73EDD3A1-C513-A0B2-E74B-31024C8FA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3938121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001C86-EC66-0BA0-6340-51B0CA734573}"/>
            </a:ext>
          </a:extLst>
        </p:cNvPr>
        <p:cNvGrpSpPr/>
        <p:nvPr/>
      </p:nvGrpSpPr>
      <p:grpSpPr>
        <a:xfrm>
          <a:off x="0" y="0"/>
          <a:ext cx="0" cy="0"/>
          <a:chOff x="0" y="0"/>
          <a:chExt cx="0" cy="0"/>
        </a:xfrm>
      </p:grpSpPr>
      <p:sp>
        <p:nvSpPr>
          <p:cNvPr id="7" name="CaixaDeTexto 6">
            <a:extLst>
              <a:ext uri="{FF2B5EF4-FFF2-40B4-BE49-F238E27FC236}">
                <a16:creationId xmlns:a16="http://schemas.microsoft.com/office/drawing/2014/main" id="{1F040DB0-2BCF-E28F-DF3F-C725CF142383}"/>
              </a:ext>
            </a:extLst>
          </p:cNvPr>
          <p:cNvSpPr txBox="1"/>
          <p:nvPr/>
        </p:nvSpPr>
        <p:spPr>
          <a:xfrm>
            <a:off x="157420" y="626303"/>
            <a:ext cx="8699097" cy="584775"/>
          </a:xfrm>
          <a:prstGeom prst="rect">
            <a:avLst/>
          </a:prstGeom>
          <a:solidFill>
            <a:srgbClr val="13323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30" normalizeH="0" baseline="0" noProof="0" dirty="0">
                <a:ln>
                  <a:noFill/>
                </a:ln>
                <a:solidFill>
                  <a:srgbClr val="FFFFFF"/>
                </a:solidFill>
                <a:effectLst/>
                <a:uLnTx/>
                <a:uFillTx/>
                <a:latin typeface="Calibri" panose="020F0502020204030204"/>
                <a:ea typeface="+mn-ea"/>
                <a:cs typeface="+mn-cs"/>
              </a:rPr>
              <a:t>DESTINAÇÃO</a:t>
            </a:r>
            <a:r>
              <a:rPr kumimoji="0" lang="pt-BR" sz="3200" b="0" i="0" u="none" strike="noStrike" kern="1200" cap="none" spc="-150" normalizeH="0" baseline="0" noProof="0" dirty="0">
                <a:ln>
                  <a:noFill/>
                </a:ln>
                <a:solidFill>
                  <a:srgbClr val="FFFFFF"/>
                </a:solidFill>
                <a:effectLst/>
                <a:uLnTx/>
                <a:uFillTx/>
                <a:latin typeface="Calibri" panose="020F0502020204030204"/>
                <a:ea typeface="+mn-ea"/>
                <a:cs typeface="+mn-cs"/>
              </a:rPr>
              <a:t> </a:t>
            </a:r>
            <a:r>
              <a:rPr kumimoji="0" lang="pt-BR" sz="3200" b="0" i="0" u="none" strike="noStrike" kern="1200" cap="none" spc="0" normalizeH="0" baseline="0" noProof="0" dirty="0">
                <a:ln>
                  <a:noFill/>
                </a:ln>
                <a:solidFill>
                  <a:srgbClr val="FFFFFF"/>
                </a:solidFill>
                <a:effectLst/>
                <a:uLnTx/>
                <a:uFillTx/>
                <a:latin typeface="Calibri" panose="020F0502020204030204"/>
                <a:ea typeface="+mn-ea"/>
                <a:cs typeface="+mn-cs"/>
              </a:rPr>
              <a:t>DAS</a:t>
            </a:r>
            <a:r>
              <a:rPr kumimoji="0" lang="pt-BR" sz="3200" b="0" i="0" u="none" strike="noStrike" kern="1200" cap="none" spc="-140" normalizeH="0" baseline="0" noProof="0" dirty="0">
                <a:ln>
                  <a:noFill/>
                </a:ln>
                <a:solidFill>
                  <a:srgbClr val="FFFFFF"/>
                </a:solidFill>
                <a:effectLst/>
                <a:uLnTx/>
                <a:uFillTx/>
                <a:latin typeface="Calibri" panose="020F0502020204030204"/>
                <a:ea typeface="+mn-ea"/>
                <a:cs typeface="+mn-cs"/>
              </a:rPr>
              <a:t> </a:t>
            </a:r>
            <a:r>
              <a:rPr kumimoji="0" lang="pt-BR" sz="3200" b="0" i="0" u="none" strike="noStrike" kern="1200" cap="none" spc="0" normalizeH="0" baseline="0" noProof="0" dirty="0">
                <a:ln>
                  <a:noFill/>
                </a:ln>
                <a:solidFill>
                  <a:srgbClr val="FFFFFF"/>
                </a:solidFill>
                <a:effectLst/>
                <a:uLnTx/>
                <a:uFillTx/>
                <a:latin typeface="Calibri" panose="020F0502020204030204"/>
                <a:ea typeface="+mn-ea"/>
                <a:cs typeface="+mn-cs"/>
              </a:rPr>
              <a:t>SOBRAS</a:t>
            </a:r>
            <a:r>
              <a:rPr kumimoji="0" lang="pt-BR" sz="3200" b="0" i="0" u="none" strike="noStrike" kern="1200" cap="none" spc="-140" normalizeH="0" baseline="0" noProof="0" dirty="0">
                <a:ln>
                  <a:noFill/>
                </a:ln>
                <a:solidFill>
                  <a:srgbClr val="FFFFFF"/>
                </a:solidFill>
                <a:effectLst/>
                <a:uLnTx/>
                <a:uFillTx/>
                <a:latin typeface="Calibri" panose="020F0502020204030204"/>
                <a:ea typeface="+mn-ea"/>
                <a:cs typeface="+mn-cs"/>
              </a:rPr>
              <a:t> </a:t>
            </a:r>
            <a:r>
              <a:rPr kumimoji="0" lang="pt-BR" sz="3200" b="0" i="0" u="none" strike="noStrike" kern="1200" cap="none" spc="-10" normalizeH="0" baseline="0" noProof="0" dirty="0">
                <a:ln>
                  <a:noFill/>
                </a:ln>
                <a:solidFill>
                  <a:srgbClr val="FFFFFF"/>
                </a:solidFill>
                <a:effectLst/>
                <a:uLnTx/>
                <a:uFillTx/>
                <a:latin typeface="Calibri" panose="020F0502020204030204"/>
                <a:ea typeface="+mn-ea"/>
                <a:cs typeface="+mn-cs"/>
              </a:rPr>
              <a:t>APURADAS</a:t>
            </a:r>
            <a:endParaRPr kumimoji="0" lang="pt-B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m 1" descr="Desenho de um círculo&#10;&#10;Descrição gerada automaticamente com confiança baixa">
            <a:extLst>
              <a:ext uri="{FF2B5EF4-FFF2-40B4-BE49-F238E27FC236}">
                <a16:creationId xmlns:a16="http://schemas.microsoft.com/office/drawing/2014/main" id="{EC3B13BC-6905-A075-C384-AFE39CB70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1374" y="6065348"/>
            <a:ext cx="1376251" cy="459275"/>
          </a:xfrm>
          <a:prstGeom prst="rect">
            <a:avLst/>
          </a:prstGeom>
        </p:spPr>
      </p:pic>
      <p:graphicFrame>
        <p:nvGraphicFramePr>
          <p:cNvPr id="3" name="Tabela 2">
            <a:extLst>
              <a:ext uri="{FF2B5EF4-FFF2-40B4-BE49-F238E27FC236}">
                <a16:creationId xmlns:a16="http://schemas.microsoft.com/office/drawing/2014/main" id="{8B65544D-D879-E41C-9B42-EA3E88BBDA42}"/>
              </a:ext>
            </a:extLst>
          </p:cNvPr>
          <p:cNvGraphicFramePr>
            <a:graphicFrameLocks noGrp="1"/>
          </p:cNvGraphicFramePr>
          <p:nvPr>
            <p:extLst>
              <p:ext uri="{D42A27DB-BD31-4B8C-83A1-F6EECF244321}">
                <p14:modId xmlns:p14="http://schemas.microsoft.com/office/powerpoint/2010/main" val="2005030542"/>
              </p:ext>
            </p:extLst>
          </p:nvPr>
        </p:nvGraphicFramePr>
        <p:xfrm>
          <a:off x="157421" y="1408296"/>
          <a:ext cx="8699097" cy="4238626"/>
        </p:xfrm>
        <a:graphic>
          <a:graphicData uri="http://schemas.openxmlformats.org/drawingml/2006/table">
            <a:tbl>
              <a:tblPr/>
              <a:tblGrid>
                <a:gridCol w="5794434">
                  <a:extLst>
                    <a:ext uri="{9D8B030D-6E8A-4147-A177-3AD203B41FA5}">
                      <a16:colId xmlns:a16="http://schemas.microsoft.com/office/drawing/2014/main" val="1548631588"/>
                    </a:ext>
                  </a:extLst>
                </a:gridCol>
                <a:gridCol w="1012908">
                  <a:extLst>
                    <a:ext uri="{9D8B030D-6E8A-4147-A177-3AD203B41FA5}">
                      <a16:colId xmlns:a16="http://schemas.microsoft.com/office/drawing/2014/main" val="745222134"/>
                    </a:ext>
                  </a:extLst>
                </a:gridCol>
                <a:gridCol w="1891755">
                  <a:extLst>
                    <a:ext uri="{9D8B030D-6E8A-4147-A177-3AD203B41FA5}">
                      <a16:colId xmlns:a16="http://schemas.microsoft.com/office/drawing/2014/main" val="846825911"/>
                    </a:ext>
                  </a:extLst>
                </a:gridCol>
              </a:tblGrid>
              <a:tr h="231040">
                <a:tc>
                  <a:txBody>
                    <a:bodyPr/>
                    <a:lstStyle/>
                    <a:p>
                      <a:pPr algn="l" fontAlgn="ctr"/>
                      <a:r>
                        <a:rPr lang="pt-BR" sz="1600" b="1" i="0" u="none" strike="noStrike" dirty="0">
                          <a:solidFill>
                            <a:srgbClr val="FFFFFF"/>
                          </a:solidFill>
                          <a:effectLst/>
                          <a:latin typeface="Arial" panose="020B0604020202020204" pitchFamily="34" charset="0"/>
                        </a:rPr>
                        <a:t>Base de Cálculo das Sobras Líquidas</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A091"/>
                    </a:solidFill>
                  </a:tcPr>
                </a:tc>
                <a:tc>
                  <a:txBody>
                    <a:bodyPr/>
                    <a:lstStyle/>
                    <a:p>
                      <a:pPr algn="ctr" fontAlgn="ctr"/>
                      <a:r>
                        <a:rPr lang="pt-BR" sz="1600" b="1" i="0" u="none" strike="noStrike">
                          <a:solidFill>
                            <a:srgbClr val="FFFFFF"/>
                          </a:solidFill>
                          <a:effectLst/>
                          <a:latin typeface="Arial" panose="020B0604020202020204" pitchFamily="34" charset="0"/>
                        </a:rPr>
                        <a:t>ATENÇÃO</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A091"/>
                    </a:solidFill>
                  </a:tcPr>
                </a:tc>
                <a:tc>
                  <a:txBody>
                    <a:bodyPr/>
                    <a:lstStyle/>
                    <a:p>
                      <a:pPr algn="r" fontAlgn="ctr"/>
                      <a:r>
                        <a:rPr lang="pt-BR" sz="1600" b="1" i="0" u="none" strike="noStrike" dirty="0">
                          <a:solidFill>
                            <a:srgbClr val="FFFFFF"/>
                          </a:solidFill>
                          <a:effectLst/>
                          <a:latin typeface="Arial" panose="020B0604020202020204" pitchFamily="34" charset="0"/>
                        </a:rPr>
                        <a:t>R$55.641.909,87</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A091"/>
                    </a:solidFill>
                  </a:tcPr>
                </a:tc>
                <a:extLst>
                  <a:ext uri="{0D108BD9-81ED-4DB2-BD59-A6C34878D82A}">
                    <a16:rowId xmlns:a16="http://schemas.microsoft.com/office/drawing/2014/main" val="3209158344"/>
                  </a:ext>
                </a:extLst>
              </a:tr>
              <a:tr h="781981">
                <a:tc>
                  <a:txBody>
                    <a:bodyPr/>
                    <a:lstStyle/>
                    <a:p>
                      <a:pPr algn="l" fontAlgn="ctr"/>
                      <a:r>
                        <a:rPr lang="pt-BR" sz="1200" b="0" i="0" u="none" strike="noStrike" dirty="0">
                          <a:solidFill>
                            <a:srgbClr val="000000"/>
                          </a:solidFill>
                          <a:effectLst/>
                          <a:latin typeface="Arial" panose="020B0604020202020204" pitchFamily="34" charset="0"/>
                        </a:rPr>
                        <a:t>(-) FUNDO DE ASSISTÊNCIA TÉCNICA, EDUCACIONAL E SOCIAL - FATES COM ASSOCIADOS</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pt-BR" sz="1600" b="1" i="0" u="none" strike="noStrike" dirty="0">
                          <a:solidFill>
                            <a:srgbClr val="FFFFFF"/>
                          </a:solidFill>
                          <a:effectLst/>
                          <a:latin typeface="Arial" panose="020B0604020202020204" pitchFamily="34" charset="0"/>
                        </a:rPr>
                        <a:t>5%</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9479D"/>
                    </a:solidFill>
                  </a:tcPr>
                </a:tc>
                <a:tc>
                  <a:txBody>
                    <a:bodyPr/>
                    <a:lstStyle/>
                    <a:p>
                      <a:pPr algn="r" fontAlgn="ctr"/>
                      <a:r>
                        <a:rPr lang="pt-BR" sz="1600" b="0" i="0" u="none" strike="noStrike" dirty="0">
                          <a:solidFill>
                            <a:srgbClr val="000000"/>
                          </a:solidFill>
                          <a:effectLst/>
                          <a:latin typeface="Arial" panose="020B0604020202020204" pitchFamily="34" charset="0"/>
                        </a:rPr>
                        <a:t>(2.782.095,49)</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894812393"/>
                  </a:ext>
                </a:extLst>
              </a:tr>
              <a:tr h="586485">
                <a:tc>
                  <a:txBody>
                    <a:bodyPr/>
                    <a:lstStyle/>
                    <a:p>
                      <a:pPr algn="l" fontAlgn="ctr"/>
                      <a:r>
                        <a:rPr lang="pt-BR" sz="1200" b="0" i="0" u="none" strike="noStrike" dirty="0">
                          <a:solidFill>
                            <a:srgbClr val="000000"/>
                          </a:solidFill>
                          <a:effectLst/>
                          <a:latin typeface="Arial" panose="020B0604020202020204" pitchFamily="34" charset="0"/>
                        </a:rPr>
                        <a:t>(-) FUNDO DE RESERVA</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ctr"/>
                      <a:r>
                        <a:rPr lang="pt-BR" sz="1600" b="1" i="0" u="none" strike="noStrike">
                          <a:solidFill>
                            <a:srgbClr val="FFFFFF"/>
                          </a:solidFill>
                          <a:effectLst/>
                          <a:latin typeface="Arial" panose="020B0604020202020204" pitchFamily="34" charset="0"/>
                        </a:rPr>
                        <a:t>50%</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9479D"/>
                    </a:solidFill>
                  </a:tcPr>
                </a:tc>
                <a:tc>
                  <a:txBody>
                    <a:bodyPr/>
                    <a:lstStyle/>
                    <a:p>
                      <a:pPr algn="r" fontAlgn="ctr"/>
                      <a:r>
                        <a:rPr lang="pt-BR" sz="1600" b="0" i="0" u="none" strike="noStrike" dirty="0">
                          <a:solidFill>
                            <a:srgbClr val="000000"/>
                          </a:solidFill>
                          <a:effectLst/>
                          <a:latin typeface="Arial" panose="020B0604020202020204" pitchFamily="34" charset="0"/>
                        </a:rPr>
                        <a:t>(27.820.954,94)</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547898129"/>
                  </a:ext>
                </a:extLst>
              </a:tr>
              <a:tr h="586485">
                <a:tc gridSpan="2">
                  <a:txBody>
                    <a:bodyPr/>
                    <a:lstStyle/>
                    <a:p>
                      <a:pPr algn="l" fontAlgn="ctr"/>
                      <a:r>
                        <a:rPr lang="pt-BR" sz="1600" b="0" i="0" u="none" strike="noStrike" dirty="0">
                          <a:solidFill>
                            <a:srgbClr val="000000"/>
                          </a:solidFill>
                          <a:effectLst/>
                          <a:latin typeface="Arial" panose="020B0604020202020204" pitchFamily="34" charset="0"/>
                        </a:rPr>
                        <a:t>Destinações para Outras Reservas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hMerge="1">
                  <a:txBody>
                    <a:bodyPr/>
                    <a:lstStyle/>
                    <a:p>
                      <a:endParaRPr lang="pt-BR"/>
                    </a:p>
                  </a:txBody>
                  <a:tcPr/>
                </a:tc>
                <a:tc>
                  <a:txBody>
                    <a:bodyPr/>
                    <a:lstStyle/>
                    <a:p>
                      <a:pPr algn="r" fontAlgn="ctr"/>
                      <a:r>
                        <a:rPr lang="pt-BR" sz="1600" b="0" i="0" u="none" strike="noStrike" dirty="0">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703865372"/>
                  </a:ext>
                </a:extLst>
              </a:tr>
              <a:tr h="229436">
                <a:tc gridSpan="2">
                  <a:txBody>
                    <a:bodyPr/>
                    <a:lstStyle/>
                    <a:p>
                      <a:pPr algn="l" fontAlgn="ctr"/>
                      <a:r>
                        <a:rPr lang="pt-BR" sz="1600" b="0" i="0" u="none" strike="noStrike" dirty="0">
                          <a:solidFill>
                            <a:srgbClr val="000000"/>
                          </a:solidFill>
                          <a:effectLst/>
                          <a:latin typeface="Arial" panose="020B0604020202020204" pitchFamily="34" charset="0"/>
                        </a:rPr>
                        <a:t>Reversões de Reservas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hMerge="1">
                  <a:txBody>
                    <a:bodyPr/>
                    <a:lstStyle/>
                    <a:p>
                      <a:endParaRPr lang="pt-BR"/>
                    </a:p>
                  </a:txBody>
                  <a:tcPr/>
                </a:tc>
                <a:tc>
                  <a:txBody>
                    <a:bodyPr/>
                    <a:lstStyle/>
                    <a:p>
                      <a:pPr algn="r" fontAlgn="ctr"/>
                      <a:r>
                        <a:rPr lang="pt-BR" sz="1600" b="0" i="0" u="none" strike="noStrike" dirty="0">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42885438"/>
                  </a:ext>
                </a:extLst>
              </a:tr>
              <a:tr h="229436">
                <a:tc>
                  <a:txBody>
                    <a:bodyPr/>
                    <a:lstStyle/>
                    <a:p>
                      <a:pPr algn="l" fontAlgn="ctr"/>
                      <a:r>
                        <a:rPr lang="pt-BR" sz="1600" b="0" i="0" u="none" strike="noStrike">
                          <a:solidFill>
                            <a:srgbClr val="000000"/>
                          </a:solidFill>
                          <a:effectLst/>
                          <a:latin typeface="Arial" panose="020B0604020202020204" pitchFamily="34" charset="0"/>
                        </a:rPr>
                        <a:t>Reversão devido utilização do FATES - CCI 797/2020 - ANC</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600" b="0" i="0" u="none" strike="noStrike">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600" b="0" i="0" u="none" strike="noStrike" dirty="0">
                          <a:solidFill>
                            <a:srgbClr val="000000"/>
                          </a:solidFill>
                          <a:effectLst/>
                          <a:latin typeface="Arial" panose="020B0604020202020204" pitchFamily="34" charset="0"/>
                        </a:rPr>
                        <a:t>0,00</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176176931"/>
                  </a:ext>
                </a:extLst>
              </a:tr>
              <a:tr h="229436">
                <a:tc>
                  <a:txBody>
                    <a:bodyPr/>
                    <a:lstStyle/>
                    <a:p>
                      <a:pPr algn="l" fontAlgn="ctr"/>
                      <a:r>
                        <a:rPr lang="pt-BR" sz="1600" b="0" i="0" u="none" strike="noStrike">
                          <a:solidFill>
                            <a:srgbClr val="000000"/>
                          </a:solidFill>
                          <a:effectLst/>
                          <a:latin typeface="Arial" panose="020B0604020202020204" pitchFamily="34" charset="0"/>
                        </a:rPr>
                        <a:t>Reversão devido utilização do FATES - CCI 797/2020 - AC</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600" b="0" i="0" u="none" strike="noStrike">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600" b="0" i="0" u="none" strike="noStrike" dirty="0">
                          <a:solidFill>
                            <a:srgbClr val="000000"/>
                          </a:solidFill>
                          <a:effectLst/>
                          <a:latin typeface="Arial" panose="020B0604020202020204" pitchFamily="34" charset="0"/>
                        </a:rPr>
                        <a:t>0,00</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794315392"/>
                  </a:ext>
                </a:extLst>
              </a:tr>
              <a:tr h="229436">
                <a:tc>
                  <a:txBody>
                    <a:bodyPr/>
                    <a:lstStyle/>
                    <a:p>
                      <a:pPr algn="l" fontAlgn="ctr"/>
                      <a:r>
                        <a:rPr lang="pt-BR" sz="1600" b="0" i="0" u="none" strike="noStrike">
                          <a:solidFill>
                            <a:srgbClr val="000000"/>
                          </a:solidFill>
                          <a:effectLst/>
                          <a:latin typeface="Arial" panose="020B0604020202020204" pitchFamily="34" charset="0"/>
                        </a:rPr>
                        <a:t>Reversão devido utilização dos Fundos Voluntários - CCI 797/2020</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600" b="0" i="0" u="none" strike="noStrike">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600" b="0" i="0" u="none" strike="noStrike" dirty="0">
                          <a:solidFill>
                            <a:srgbClr val="000000"/>
                          </a:solidFill>
                          <a:effectLst/>
                          <a:latin typeface="Arial" panose="020B0604020202020204" pitchFamily="34" charset="0"/>
                        </a:rPr>
                        <a:t>0,00</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474916946"/>
                  </a:ext>
                </a:extLst>
              </a:tr>
              <a:tr h="229436">
                <a:tc>
                  <a:txBody>
                    <a:bodyPr/>
                    <a:lstStyle/>
                    <a:p>
                      <a:pPr algn="l" fontAlgn="ctr"/>
                      <a:r>
                        <a:rPr lang="pt-BR" sz="1600" b="0" i="0" u="none" strike="noStrike">
                          <a:solidFill>
                            <a:srgbClr val="000000"/>
                          </a:solidFill>
                          <a:effectLst/>
                          <a:latin typeface="Arial" panose="020B0604020202020204" pitchFamily="34" charset="0"/>
                        </a:rPr>
                        <a:t>Sobras não distribuídas de exercícios anteriores</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ctr"/>
                      <a:r>
                        <a:rPr lang="pt-BR" sz="1600" b="0" i="0" u="none" strike="noStrike">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r" fontAlgn="ctr"/>
                      <a:r>
                        <a:rPr lang="pt-BR" sz="1600" b="0" i="0" u="none" strike="noStrike" dirty="0">
                          <a:solidFill>
                            <a:srgbClr val="000000"/>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647499780"/>
                  </a:ext>
                </a:extLst>
              </a:tr>
              <a:tr h="533139">
                <a:tc>
                  <a:txBody>
                    <a:bodyPr/>
                    <a:lstStyle/>
                    <a:p>
                      <a:pPr algn="l" fontAlgn="ctr"/>
                      <a:r>
                        <a:rPr lang="pt-BR" sz="1600" b="1" i="0" u="none" strike="noStrike">
                          <a:solidFill>
                            <a:srgbClr val="FFFFFF"/>
                          </a:solidFill>
                          <a:effectLst/>
                          <a:latin typeface="Arial" panose="020B0604020202020204" pitchFamily="34" charset="0"/>
                        </a:rPr>
                        <a:t>Sobras à disposição da AGO</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A091"/>
                    </a:solidFill>
                  </a:tcPr>
                </a:tc>
                <a:tc>
                  <a:txBody>
                    <a:bodyPr/>
                    <a:lstStyle/>
                    <a:p>
                      <a:pPr algn="l" fontAlgn="ctr"/>
                      <a:r>
                        <a:rPr lang="pt-BR" sz="1600" b="1" i="0" u="none" strike="noStrike">
                          <a:solidFill>
                            <a:srgbClr val="FFFFFF"/>
                          </a:solidFill>
                          <a:effectLst/>
                          <a:latin typeface="Arial" panose="020B0604020202020204" pitchFamily="34" charset="0"/>
                        </a:rPr>
                        <a:t> </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A091"/>
                    </a:solidFill>
                  </a:tcPr>
                </a:tc>
                <a:tc>
                  <a:txBody>
                    <a:bodyPr/>
                    <a:lstStyle/>
                    <a:p>
                      <a:pPr algn="r" fontAlgn="ctr"/>
                      <a:r>
                        <a:rPr lang="pt-BR" sz="1600" b="1" i="0" u="none" strike="noStrike" dirty="0">
                          <a:solidFill>
                            <a:srgbClr val="FFFFFF"/>
                          </a:solidFill>
                          <a:effectLst/>
                          <a:latin typeface="Arial" panose="020B0604020202020204" pitchFamily="34" charset="0"/>
                        </a:rPr>
                        <a:t>25.038.859,44</a:t>
                      </a:r>
                    </a:p>
                  </a:txBody>
                  <a:tcPr marL="7276" marR="7276" marT="72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A091"/>
                    </a:solidFill>
                  </a:tcPr>
                </a:tc>
                <a:extLst>
                  <a:ext uri="{0D108BD9-81ED-4DB2-BD59-A6C34878D82A}">
                    <a16:rowId xmlns:a16="http://schemas.microsoft.com/office/drawing/2014/main" val="3697209731"/>
                  </a:ext>
                </a:extLst>
              </a:tr>
            </a:tbl>
          </a:graphicData>
        </a:graphic>
      </p:graphicFrame>
      <p:sp>
        <p:nvSpPr>
          <p:cNvPr id="5" name="CaixaDeTexto 4">
            <a:extLst>
              <a:ext uri="{FF2B5EF4-FFF2-40B4-BE49-F238E27FC236}">
                <a16:creationId xmlns:a16="http://schemas.microsoft.com/office/drawing/2014/main" id="{A6647A67-B0BE-C9B6-B93B-5C1822A7DE29}"/>
              </a:ext>
            </a:extLst>
          </p:cNvPr>
          <p:cNvSpPr txBox="1"/>
          <p:nvPr/>
        </p:nvSpPr>
        <p:spPr>
          <a:xfrm>
            <a:off x="8929699" y="1740810"/>
            <a:ext cx="3376699" cy="1678665"/>
          </a:xfrm>
          <a:prstGeom prst="rect">
            <a:avLst/>
          </a:prstGeom>
          <a:noFill/>
        </p:spPr>
        <p:txBody>
          <a:bodyPr wrap="square">
            <a:spAutoFit/>
          </a:bodyPr>
          <a:lstStyle/>
          <a:p>
            <a:pPr marL="12700" marR="5080" lvl="0" indent="0" algn="l" defTabSz="914400" rtl="0" eaLnBrk="1" fontAlgn="auto" latinLnBrk="0" hangingPunct="1">
              <a:lnSpc>
                <a:spcPct val="108200"/>
              </a:lnSpc>
              <a:spcBef>
                <a:spcPts val="100"/>
              </a:spcBef>
              <a:spcAft>
                <a:spcPts val="0"/>
              </a:spcAft>
              <a:buClrTx/>
              <a:buSzTx/>
              <a:buFontTx/>
              <a:buNone/>
              <a:tabLst/>
              <a:defRPr/>
            </a:pPr>
            <a:r>
              <a:rPr kumimoji="0" lang="pt-BR" sz="1200" b="1" i="0" u="none" strike="noStrike" kern="1200" cap="none" spc="-20" normalizeH="0" baseline="0" noProof="0" dirty="0">
                <a:ln>
                  <a:noFill/>
                </a:ln>
                <a:solidFill>
                  <a:srgbClr val="13323D"/>
                </a:solidFill>
                <a:effectLst/>
                <a:uLnTx/>
                <a:uFillTx/>
                <a:latin typeface="Arial"/>
                <a:ea typeface="+mn-ea"/>
                <a:cs typeface="Arial"/>
              </a:rPr>
              <a:t>CONSTITUIÇÃO</a:t>
            </a:r>
            <a:r>
              <a:rPr kumimoji="0" lang="pt-BR" sz="1200" b="1" i="0" u="none" strike="noStrike" kern="1200" cap="none" spc="0" normalizeH="0" baseline="0" noProof="0" dirty="0">
                <a:ln>
                  <a:noFill/>
                </a:ln>
                <a:solidFill>
                  <a:srgbClr val="13323D"/>
                </a:solidFill>
                <a:effectLst/>
                <a:uLnTx/>
                <a:uFillTx/>
                <a:latin typeface="Arial"/>
                <a:ea typeface="+mn-ea"/>
                <a:cs typeface="Arial"/>
              </a:rPr>
              <a:t> DO</a:t>
            </a:r>
            <a:r>
              <a:rPr kumimoji="0" lang="pt-BR" sz="1200" b="1" i="0" u="none" strike="noStrike" kern="1200" cap="none" spc="5" normalizeH="0" baseline="0" noProof="0" dirty="0">
                <a:ln>
                  <a:noFill/>
                </a:ln>
                <a:solidFill>
                  <a:srgbClr val="13323D"/>
                </a:solidFill>
                <a:effectLst/>
                <a:uLnTx/>
                <a:uFillTx/>
                <a:latin typeface="Arial"/>
                <a:ea typeface="+mn-ea"/>
                <a:cs typeface="Arial"/>
              </a:rPr>
              <a:t> </a:t>
            </a:r>
            <a:r>
              <a:rPr kumimoji="0" lang="pt-BR" sz="1200" b="1" i="0" u="none" strike="noStrike" kern="1200" cap="none" spc="-20" normalizeH="0" baseline="0" noProof="0" dirty="0">
                <a:ln>
                  <a:noFill/>
                </a:ln>
                <a:solidFill>
                  <a:srgbClr val="13323D"/>
                </a:solidFill>
                <a:effectLst/>
                <a:uLnTx/>
                <a:uFillTx/>
                <a:latin typeface="Arial"/>
                <a:ea typeface="+mn-ea"/>
                <a:cs typeface="Arial"/>
              </a:rPr>
              <a:t>FATES</a:t>
            </a:r>
            <a:r>
              <a:rPr kumimoji="0" lang="pt-BR" sz="1200" b="1" i="0" u="none" strike="noStrike" kern="1200" cap="none" spc="500" normalizeH="0" baseline="0" noProof="0" dirty="0">
                <a:ln>
                  <a:noFill/>
                </a:ln>
                <a:solidFill>
                  <a:srgbClr val="13323D"/>
                </a:solidFill>
                <a:effectLst/>
                <a:uLnTx/>
                <a:uFillTx/>
                <a:latin typeface="Arial"/>
                <a:ea typeface="+mn-ea"/>
                <a:cs typeface="Arial"/>
              </a:rPr>
              <a:t> </a:t>
            </a:r>
            <a:r>
              <a:rPr kumimoji="0" lang="pt-BR" sz="1200" b="1" i="0" u="none" strike="noStrike" kern="1200" cap="none" spc="0" normalizeH="0" baseline="0" noProof="0" dirty="0">
                <a:ln>
                  <a:noFill/>
                </a:ln>
                <a:solidFill>
                  <a:srgbClr val="13323D"/>
                </a:solidFill>
                <a:effectLst/>
                <a:uLnTx/>
                <a:uFillTx/>
                <a:latin typeface="Arial"/>
                <a:ea typeface="+mn-ea"/>
                <a:cs typeface="Arial"/>
              </a:rPr>
              <a:t>COM</a:t>
            </a:r>
            <a:r>
              <a:rPr kumimoji="0" lang="pt-BR" sz="1200" b="1" i="0" u="none" strike="noStrike" kern="1200" cap="none" spc="-45" normalizeH="0" baseline="0" noProof="0" dirty="0">
                <a:ln>
                  <a:noFill/>
                </a:ln>
                <a:solidFill>
                  <a:srgbClr val="13323D"/>
                </a:solidFill>
                <a:effectLst/>
                <a:uLnTx/>
                <a:uFillTx/>
                <a:latin typeface="Arial"/>
                <a:ea typeface="+mn-ea"/>
                <a:cs typeface="Arial"/>
              </a:rPr>
              <a:t> </a:t>
            </a:r>
            <a:r>
              <a:rPr kumimoji="0" lang="pt-BR" sz="1200" b="1" i="0" u="none" strike="noStrike" kern="1200" cap="none" spc="-10" normalizeH="0" baseline="0" noProof="0" dirty="0">
                <a:ln>
                  <a:noFill/>
                </a:ln>
                <a:solidFill>
                  <a:srgbClr val="13323D"/>
                </a:solidFill>
                <a:effectLst/>
                <a:uLnTx/>
                <a:uFillTx/>
                <a:latin typeface="Arial"/>
                <a:ea typeface="+mn-ea"/>
                <a:cs typeface="Arial"/>
              </a:rPr>
              <a:t>ASSOCIADOS</a:t>
            </a:r>
            <a:r>
              <a:rPr kumimoji="0" lang="pt-BR" sz="1200" b="1" i="0" u="none" strike="noStrike" kern="1200" cap="none" spc="-30" normalizeH="0" baseline="0" noProof="0" dirty="0">
                <a:ln>
                  <a:noFill/>
                </a:ln>
                <a:solidFill>
                  <a:srgbClr val="13323D"/>
                </a:solidFill>
                <a:effectLst/>
                <a:uLnTx/>
                <a:uFillTx/>
                <a:latin typeface="Arial"/>
                <a:ea typeface="+mn-ea"/>
                <a:cs typeface="Arial"/>
              </a:rPr>
              <a:t> </a:t>
            </a:r>
            <a:r>
              <a:rPr kumimoji="0" lang="pt-BR" sz="1200" b="1" i="0" u="none" strike="noStrike" kern="1200" cap="none" spc="-20" normalizeH="0" baseline="0" noProof="0" dirty="0">
                <a:ln>
                  <a:noFill/>
                </a:ln>
                <a:solidFill>
                  <a:srgbClr val="13323D"/>
                </a:solidFill>
                <a:effectLst/>
                <a:uLnTx/>
                <a:uFillTx/>
                <a:latin typeface="Arial"/>
                <a:ea typeface="+mn-ea"/>
                <a:cs typeface="Arial"/>
              </a:rPr>
              <a:t>CONFORME ESTATUTO</a:t>
            </a:r>
            <a:r>
              <a:rPr kumimoji="0" lang="pt-BR" sz="1200" b="1" i="0" u="none" strike="noStrike" kern="1200" cap="none" spc="-15" normalizeH="0" baseline="0" noProof="0" dirty="0">
                <a:ln>
                  <a:noFill/>
                </a:ln>
                <a:solidFill>
                  <a:srgbClr val="13323D"/>
                </a:solidFill>
                <a:effectLst/>
                <a:uLnTx/>
                <a:uFillTx/>
                <a:latin typeface="Arial"/>
                <a:ea typeface="+mn-ea"/>
                <a:cs typeface="Arial"/>
              </a:rPr>
              <a:t> </a:t>
            </a:r>
            <a:r>
              <a:rPr kumimoji="0" lang="pt-BR" sz="1200" b="1" i="0" u="none" strike="noStrike" kern="1200" cap="none" spc="0" normalizeH="0" baseline="0" noProof="0" dirty="0">
                <a:ln>
                  <a:noFill/>
                </a:ln>
                <a:solidFill>
                  <a:srgbClr val="13323D"/>
                </a:solidFill>
                <a:effectLst/>
                <a:uLnTx/>
                <a:uFillTx/>
                <a:latin typeface="Arial"/>
                <a:ea typeface="+mn-ea"/>
                <a:cs typeface="Arial"/>
              </a:rPr>
              <a:t>SOCIAL</a:t>
            </a:r>
            <a:r>
              <a:rPr kumimoji="0" lang="pt-BR" sz="1200" b="1" i="0" u="none" strike="noStrike" kern="1200" cap="none" spc="-5" normalizeH="0" baseline="0" noProof="0" dirty="0">
                <a:ln>
                  <a:noFill/>
                </a:ln>
                <a:solidFill>
                  <a:srgbClr val="13323D"/>
                </a:solidFill>
                <a:effectLst/>
                <a:uLnTx/>
                <a:uFillTx/>
                <a:latin typeface="Arial"/>
                <a:ea typeface="+mn-ea"/>
                <a:cs typeface="Arial"/>
              </a:rPr>
              <a:t> </a:t>
            </a:r>
            <a:r>
              <a:rPr kumimoji="0" lang="pt-BR" sz="1200" b="1" i="0" u="none" strike="noStrike" kern="1200" cap="none" spc="0" normalizeH="0" baseline="0" noProof="0" dirty="0">
                <a:ln>
                  <a:noFill/>
                </a:ln>
                <a:solidFill>
                  <a:srgbClr val="13323D"/>
                </a:solidFill>
                <a:effectLst/>
                <a:uLnTx/>
                <a:uFillTx/>
                <a:latin typeface="Arial"/>
                <a:ea typeface="+mn-ea"/>
                <a:cs typeface="Arial"/>
              </a:rPr>
              <a:t>-</a:t>
            </a:r>
            <a:r>
              <a:rPr kumimoji="0" lang="pt-BR" sz="1200" b="1" i="0" u="none" strike="noStrike" kern="1200" cap="none" spc="-30" normalizeH="0" baseline="0" noProof="0" dirty="0">
                <a:ln>
                  <a:noFill/>
                </a:ln>
                <a:solidFill>
                  <a:srgbClr val="13323D"/>
                </a:solidFill>
                <a:effectLst/>
                <a:uLnTx/>
                <a:uFillTx/>
                <a:latin typeface="Arial"/>
                <a:ea typeface="+mn-ea"/>
                <a:cs typeface="Arial"/>
              </a:rPr>
              <a:t> </a:t>
            </a:r>
            <a:r>
              <a:rPr kumimoji="0" lang="pt-BR" sz="1200" b="1" i="0" u="none" strike="noStrike" kern="1200" cap="none" spc="-10" normalizeH="0" baseline="0" noProof="0" dirty="0">
                <a:ln>
                  <a:noFill/>
                </a:ln>
                <a:solidFill>
                  <a:srgbClr val="13323D"/>
                </a:solidFill>
                <a:effectLst/>
                <a:uLnTx/>
                <a:uFillTx/>
                <a:latin typeface="Arial"/>
                <a:ea typeface="+mn-ea"/>
                <a:cs typeface="Arial"/>
              </a:rPr>
              <a:t>12/2023</a:t>
            </a:r>
            <a:endParaRPr kumimoji="0" lang="pt-BR" sz="1200" b="1" i="0" u="none" strike="noStrike" kern="1200" cap="none" spc="0" normalizeH="0" baseline="0" noProof="0" dirty="0">
              <a:ln>
                <a:noFill/>
              </a:ln>
              <a:solidFill>
                <a:srgbClr val="13323D"/>
              </a:solidFill>
              <a:effectLst/>
              <a:uLnTx/>
              <a:uFillTx/>
              <a:latin typeface="Arial"/>
              <a:ea typeface="+mn-ea"/>
              <a:cs typeface="Arial"/>
            </a:endParaRPr>
          </a:p>
          <a:p>
            <a:pPr marL="12700" marR="94615" lvl="0" indent="0" algn="l" defTabSz="914400" rtl="0" eaLnBrk="1" fontAlgn="auto" latinLnBrk="0" hangingPunct="1">
              <a:lnSpc>
                <a:spcPct val="108200"/>
              </a:lnSpc>
              <a:spcBef>
                <a:spcPts val="795"/>
              </a:spcBef>
              <a:spcAft>
                <a:spcPts val="0"/>
              </a:spcAft>
              <a:buClrTx/>
              <a:buSzTx/>
              <a:buFontTx/>
              <a:buNone/>
              <a:tabLst/>
              <a:defRPr/>
            </a:pPr>
            <a:r>
              <a:rPr kumimoji="0" lang="pt-BR" sz="1200" b="1" i="0" u="none" strike="noStrike" kern="1200" cap="none" spc="-20" normalizeH="0" baseline="0" noProof="0" dirty="0">
                <a:ln>
                  <a:noFill/>
                </a:ln>
                <a:solidFill>
                  <a:srgbClr val="13323D"/>
                </a:solidFill>
                <a:effectLst/>
                <a:uLnTx/>
                <a:uFillTx/>
                <a:latin typeface="Arial"/>
                <a:ea typeface="+mn-ea"/>
                <a:cs typeface="Arial"/>
              </a:rPr>
              <a:t>CONSTITUIÇÃO</a:t>
            </a:r>
            <a:r>
              <a:rPr kumimoji="0" lang="pt-BR" sz="1200" b="1" i="0" u="none" strike="noStrike" kern="1200" cap="none" spc="-15" normalizeH="0" baseline="0" noProof="0" dirty="0">
                <a:ln>
                  <a:noFill/>
                </a:ln>
                <a:solidFill>
                  <a:srgbClr val="13323D"/>
                </a:solidFill>
                <a:effectLst/>
                <a:uLnTx/>
                <a:uFillTx/>
                <a:latin typeface="Arial"/>
                <a:ea typeface="+mn-ea"/>
                <a:cs typeface="Arial"/>
              </a:rPr>
              <a:t> </a:t>
            </a:r>
            <a:r>
              <a:rPr kumimoji="0" lang="pt-BR" sz="1200" b="1" i="0" u="none" strike="noStrike" kern="1200" cap="none" spc="0" normalizeH="0" baseline="0" noProof="0" dirty="0">
                <a:ln>
                  <a:noFill/>
                </a:ln>
                <a:solidFill>
                  <a:srgbClr val="13323D"/>
                </a:solidFill>
                <a:effectLst/>
                <a:uLnTx/>
                <a:uFillTx/>
                <a:latin typeface="Arial"/>
                <a:ea typeface="+mn-ea"/>
                <a:cs typeface="Arial"/>
              </a:rPr>
              <a:t>DO</a:t>
            </a:r>
            <a:r>
              <a:rPr kumimoji="0" lang="pt-BR" sz="1200" b="1" i="0" u="none" strike="noStrike" kern="1200" cap="none" spc="-10" normalizeH="0" baseline="0" noProof="0" dirty="0">
                <a:ln>
                  <a:noFill/>
                </a:ln>
                <a:solidFill>
                  <a:srgbClr val="13323D"/>
                </a:solidFill>
                <a:effectLst/>
                <a:uLnTx/>
                <a:uFillTx/>
                <a:latin typeface="Arial"/>
                <a:ea typeface="+mn-ea"/>
                <a:cs typeface="Arial"/>
              </a:rPr>
              <a:t> </a:t>
            </a:r>
            <a:r>
              <a:rPr kumimoji="0" lang="pt-BR" sz="1200" b="1" i="0" u="none" strike="noStrike" kern="1200" cap="none" spc="-20" normalizeH="0" baseline="0" noProof="0" dirty="0">
                <a:ln>
                  <a:noFill/>
                </a:ln>
                <a:solidFill>
                  <a:srgbClr val="13323D"/>
                </a:solidFill>
                <a:effectLst/>
                <a:uLnTx/>
                <a:uFillTx/>
                <a:latin typeface="Arial"/>
                <a:ea typeface="+mn-ea"/>
                <a:cs typeface="Arial"/>
              </a:rPr>
              <a:t>FUNDO</a:t>
            </a:r>
            <a:r>
              <a:rPr kumimoji="0" lang="pt-BR" sz="1200" b="1" i="0" u="none" strike="noStrike" kern="1200" cap="none" spc="-15" normalizeH="0" baseline="0" noProof="0" dirty="0">
                <a:ln>
                  <a:noFill/>
                </a:ln>
                <a:solidFill>
                  <a:srgbClr val="13323D"/>
                </a:solidFill>
                <a:effectLst/>
                <a:uLnTx/>
                <a:uFillTx/>
                <a:latin typeface="Arial"/>
                <a:ea typeface="+mn-ea"/>
                <a:cs typeface="Arial"/>
              </a:rPr>
              <a:t> </a:t>
            </a:r>
            <a:r>
              <a:rPr kumimoji="0" lang="pt-BR" sz="1200" b="1" i="0" u="none" strike="noStrike" kern="1200" cap="none" spc="-25" normalizeH="0" baseline="0" noProof="0" dirty="0">
                <a:ln>
                  <a:noFill/>
                </a:ln>
                <a:solidFill>
                  <a:srgbClr val="13323D"/>
                </a:solidFill>
                <a:effectLst/>
                <a:uLnTx/>
                <a:uFillTx/>
                <a:latin typeface="Arial"/>
                <a:ea typeface="+mn-ea"/>
                <a:cs typeface="Arial"/>
              </a:rPr>
              <a:t>DE RESERVAS</a:t>
            </a:r>
            <a:r>
              <a:rPr kumimoji="0" lang="pt-BR" sz="1200" b="1" i="0" u="none" strike="noStrike" kern="1200" cap="none" spc="-10" normalizeH="0" baseline="0" noProof="0" dirty="0">
                <a:ln>
                  <a:noFill/>
                </a:ln>
                <a:solidFill>
                  <a:srgbClr val="13323D"/>
                </a:solidFill>
                <a:effectLst/>
                <a:uLnTx/>
                <a:uFillTx/>
                <a:latin typeface="Arial"/>
                <a:ea typeface="+mn-ea"/>
                <a:cs typeface="Arial"/>
              </a:rPr>
              <a:t> CONFORME </a:t>
            </a:r>
            <a:r>
              <a:rPr kumimoji="0" lang="pt-BR" sz="1200" b="1" i="0" u="none" strike="noStrike" kern="1200" cap="none" spc="-20" normalizeH="0" baseline="0" noProof="0" dirty="0">
                <a:ln>
                  <a:noFill/>
                </a:ln>
                <a:solidFill>
                  <a:srgbClr val="13323D"/>
                </a:solidFill>
                <a:effectLst/>
                <a:uLnTx/>
                <a:uFillTx/>
                <a:latin typeface="Arial"/>
                <a:ea typeface="+mn-ea"/>
                <a:cs typeface="Arial"/>
              </a:rPr>
              <a:t>ESTATUTO</a:t>
            </a:r>
            <a:r>
              <a:rPr kumimoji="0" lang="pt-BR" sz="1200" b="1" i="0" u="none" strike="noStrike" kern="1200" cap="none" spc="-15" normalizeH="0" baseline="0" noProof="0" dirty="0">
                <a:ln>
                  <a:noFill/>
                </a:ln>
                <a:solidFill>
                  <a:srgbClr val="13323D"/>
                </a:solidFill>
                <a:effectLst/>
                <a:uLnTx/>
                <a:uFillTx/>
                <a:latin typeface="Arial"/>
                <a:ea typeface="+mn-ea"/>
                <a:cs typeface="Arial"/>
              </a:rPr>
              <a:t> </a:t>
            </a:r>
            <a:r>
              <a:rPr kumimoji="0" lang="pt-BR" sz="1200" b="1" i="0" u="none" strike="noStrike" kern="1200" cap="none" spc="0" normalizeH="0" baseline="0" noProof="0" dirty="0">
                <a:ln>
                  <a:noFill/>
                </a:ln>
                <a:solidFill>
                  <a:srgbClr val="13323D"/>
                </a:solidFill>
                <a:effectLst/>
                <a:uLnTx/>
                <a:uFillTx/>
                <a:latin typeface="Arial"/>
                <a:ea typeface="+mn-ea"/>
                <a:cs typeface="Arial"/>
              </a:rPr>
              <a:t>SOCIAL</a:t>
            </a:r>
            <a:r>
              <a:rPr kumimoji="0" lang="pt-BR" sz="1200" b="1" i="0" u="none" strike="noStrike" kern="1200" cap="none" spc="-5" normalizeH="0" baseline="0" noProof="0" dirty="0">
                <a:ln>
                  <a:noFill/>
                </a:ln>
                <a:solidFill>
                  <a:srgbClr val="13323D"/>
                </a:solidFill>
                <a:effectLst/>
                <a:uLnTx/>
                <a:uFillTx/>
                <a:latin typeface="Arial"/>
                <a:ea typeface="+mn-ea"/>
                <a:cs typeface="Arial"/>
              </a:rPr>
              <a:t> </a:t>
            </a:r>
            <a:r>
              <a:rPr kumimoji="0" lang="pt-BR" sz="1200" b="1" i="0" u="none" strike="noStrike" kern="1200" cap="none" spc="0" normalizeH="0" baseline="0" noProof="0" dirty="0">
                <a:ln>
                  <a:noFill/>
                </a:ln>
                <a:solidFill>
                  <a:srgbClr val="13323D"/>
                </a:solidFill>
                <a:effectLst/>
                <a:uLnTx/>
                <a:uFillTx/>
                <a:latin typeface="Arial"/>
                <a:ea typeface="+mn-ea"/>
                <a:cs typeface="Arial"/>
              </a:rPr>
              <a:t>-</a:t>
            </a:r>
            <a:r>
              <a:rPr kumimoji="0" lang="pt-BR" sz="1200" b="1" i="0" u="none" strike="noStrike" kern="1200" cap="none" spc="-30" normalizeH="0" baseline="0" noProof="0" dirty="0">
                <a:ln>
                  <a:noFill/>
                </a:ln>
                <a:solidFill>
                  <a:srgbClr val="13323D"/>
                </a:solidFill>
                <a:effectLst/>
                <a:uLnTx/>
                <a:uFillTx/>
                <a:latin typeface="Arial"/>
                <a:ea typeface="+mn-ea"/>
                <a:cs typeface="Arial"/>
              </a:rPr>
              <a:t> </a:t>
            </a:r>
            <a:r>
              <a:rPr kumimoji="0" lang="pt-BR" sz="1200" b="1" i="0" u="none" strike="noStrike" kern="1200" cap="none" spc="-10" normalizeH="0" baseline="0" noProof="0" dirty="0">
                <a:ln>
                  <a:noFill/>
                </a:ln>
                <a:solidFill>
                  <a:srgbClr val="13323D"/>
                </a:solidFill>
                <a:effectLst/>
                <a:uLnTx/>
                <a:uFillTx/>
                <a:latin typeface="Arial"/>
                <a:ea typeface="+mn-ea"/>
                <a:cs typeface="Arial"/>
              </a:rPr>
              <a:t>12/2023 </a:t>
            </a:r>
          </a:p>
          <a:p>
            <a:pPr marL="12700" marR="94615" lvl="0" indent="0" algn="l" defTabSz="914400" rtl="0" eaLnBrk="1" fontAlgn="auto" latinLnBrk="0" hangingPunct="1">
              <a:lnSpc>
                <a:spcPct val="108200"/>
              </a:lnSpc>
              <a:spcBef>
                <a:spcPts val="795"/>
              </a:spcBef>
              <a:spcAft>
                <a:spcPts val="0"/>
              </a:spcAft>
              <a:buClrTx/>
              <a:buSzTx/>
              <a:buFontTx/>
              <a:buNone/>
              <a:tabLst/>
              <a:defRPr/>
            </a:pPr>
            <a:r>
              <a:rPr kumimoji="0" lang="pt-BR" sz="1200" b="1" i="0" u="none" strike="noStrike" kern="1200" cap="none" spc="-20" normalizeH="0" baseline="0" noProof="0" dirty="0">
                <a:ln>
                  <a:noFill/>
                </a:ln>
                <a:solidFill>
                  <a:srgbClr val="13323D"/>
                </a:solidFill>
                <a:effectLst/>
                <a:uLnTx/>
                <a:uFillTx/>
                <a:latin typeface="Arial"/>
                <a:ea typeface="+mn-ea"/>
                <a:cs typeface="Arial"/>
              </a:rPr>
              <a:t>CONSTITUIÇÃO</a:t>
            </a:r>
            <a:r>
              <a:rPr kumimoji="0" lang="pt-BR" sz="1200" b="1" i="0" u="none" strike="noStrike" kern="1200" cap="none" spc="20" normalizeH="0" baseline="0" noProof="0" dirty="0">
                <a:ln>
                  <a:noFill/>
                </a:ln>
                <a:solidFill>
                  <a:srgbClr val="13323D"/>
                </a:solidFill>
                <a:effectLst/>
                <a:uLnTx/>
                <a:uFillTx/>
                <a:latin typeface="Arial"/>
                <a:ea typeface="+mn-ea"/>
                <a:cs typeface="Arial"/>
              </a:rPr>
              <a:t> </a:t>
            </a:r>
            <a:r>
              <a:rPr kumimoji="0" lang="pt-BR" sz="1200" b="1" i="0" u="none" strike="noStrike" kern="1200" cap="none" spc="-20" normalizeH="0" baseline="0" noProof="0" dirty="0">
                <a:ln>
                  <a:noFill/>
                </a:ln>
                <a:solidFill>
                  <a:srgbClr val="13323D"/>
                </a:solidFill>
                <a:effectLst/>
                <a:uLnTx/>
                <a:uFillTx/>
                <a:latin typeface="Arial"/>
                <a:ea typeface="+mn-ea"/>
                <a:cs typeface="Arial"/>
              </a:rPr>
              <a:t>DE</a:t>
            </a:r>
            <a:r>
              <a:rPr kumimoji="0" lang="pt-BR" sz="1200" b="1" i="0" u="none" strike="noStrike" kern="1200" cap="none" spc="-25" normalizeH="0" baseline="0" noProof="0" dirty="0">
                <a:ln>
                  <a:noFill/>
                </a:ln>
                <a:solidFill>
                  <a:srgbClr val="13323D"/>
                </a:solidFill>
                <a:effectLst/>
                <a:uLnTx/>
                <a:uFillTx/>
                <a:latin typeface="Arial"/>
                <a:ea typeface="+mn-ea"/>
                <a:cs typeface="Arial"/>
              </a:rPr>
              <a:t> </a:t>
            </a:r>
            <a:r>
              <a:rPr kumimoji="0" lang="pt-BR" sz="1200" b="1" i="0" u="none" strike="noStrike" kern="1200" cap="none" spc="-10" normalizeH="0" baseline="0" noProof="0" dirty="0">
                <a:ln>
                  <a:noFill/>
                </a:ln>
                <a:solidFill>
                  <a:srgbClr val="13323D"/>
                </a:solidFill>
                <a:effectLst/>
                <a:uLnTx/>
                <a:uFillTx/>
                <a:latin typeface="Arial"/>
                <a:ea typeface="+mn-ea"/>
                <a:cs typeface="Arial"/>
              </a:rPr>
              <a:t>OUTRAS </a:t>
            </a:r>
            <a:r>
              <a:rPr kumimoji="0" lang="pt-BR" sz="1200" b="1" i="0" u="none" strike="noStrike" kern="1200" cap="none" spc="-25" normalizeH="0" baseline="0" noProof="0" dirty="0">
                <a:ln>
                  <a:noFill/>
                </a:ln>
                <a:solidFill>
                  <a:srgbClr val="13323D"/>
                </a:solidFill>
                <a:effectLst/>
                <a:uLnTx/>
                <a:uFillTx/>
                <a:latin typeface="Arial"/>
                <a:ea typeface="+mn-ea"/>
                <a:cs typeface="Arial"/>
              </a:rPr>
              <a:t>RESERVAS</a:t>
            </a:r>
            <a:r>
              <a:rPr kumimoji="0" lang="pt-BR" sz="1200" b="1" i="0" u="none" strike="noStrike" kern="1200" cap="none" spc="-10" normalizeH="0" baseline="0" noProof="0" dirty="0">
                <a:ln>
                  <a:noFill/>
                </a:ln>
                <a:solidFill>
                  <a:srgbClr val="13323D"/>
                </a:solidFill>
                <a:effectLst/>
                <a:uLnTx/>
                <a:uFillTx/>
                <a:latin typeface="Arial"/>
                <a:ea typeface="+mn-ea"/>
                <a:cs typeface="Arial"/>
              </a:rPr>
              <a:t> CONFORME </a:t>
            </a:r>
            <a:r>
              <a:rPr kumimoji="0" lang="pt-BR" sz="1200" b="1" i="0" u="none" strike="noStrike" kern="1200" cap="none" spc="-20" normalizeH="0" baseline="0" noProof="0" dirty="0">
                <a:ln>
                  <a:noFill/>
                </a:ln>
                <a:solidFill>
                  <a:srgbClr val="13323D"/>
                </a:solidFill>
                <a:effectLst/>
                <a:uLnTx/>
                <a:uFillTx/>
                <a:latin typeface="Arial"/>
                <a:ea typeface="+mn-ea"/>
                <a:cs typeface="Arial"/>
              </a:rPr>
              <a:t>ESTATUTO</a:t>
            </a:r>
            <a:r>
              <a:rPr kumimoji="0" lang="pt-BR" sz="1200" b="1" i="0" u="none" strike="noStrike" kern="1200" cap="none" spc="-15" normalizeH="0" baseline="0" noProof="0" dirty="0">
                <a:ln>
                  <a:noFill/>
                </a:ln>
                <a:solidFill>
                  <a:srgbClr val="13323D"/>
                </a:solidFill>
                <a:effectLst/>
                <a:uLnTx/>
                <a:uFillTx/>
                <a:latin typeface="Arial"/>
                <a:ea typeface="+mn-ea"/>
                <a:cs typeface="Arial"/>
              </a:rPr>
              <a:t> </a:t>
            </a:r>
            <a:r>
              <a:rPr kumimoji="0" lang="pt-BR" sz="1200" b="1" i="0" u="none" strike="noStrike" kern="1200" cap="none" spc="0" normalizeH="0" baseline="0" noProof="0" dirty="0">
                <a:ln>
                  <a:noFill/>
                </a:ln>
                <a:solidFill>
                  <a:srgbClr val="13323D"/>
                </a:solidFill>
                <a:effectLst/>
                <a:uLnTx/>
                <a:uFillTx/>
                <a:latin typeface="Arial"/>
                <a:ea typeface="+mn-ea"/>
                <a:cs typeface="Arial"/>
              </a:rPr>
              <a:t>SOCIAL</a:t>
            </a:r>
            <a:r>
              <a:rPr kumimoji="0" lang="pt-BR" sz="1200" b="1" i="0" u="none" strike="noStrike" kern="1200" cap="none" spc="-5" normalizeH="0" baseline="0" noProof="0" dirty="0">
                <a:ln>
                  <a:noFill/>
                </a:ln>
                <a:solidFill>
                  <a:srgbClr val="13323D"/>
                </a:solidFill>
                <a:effectLst/>
                <a:uLnTx/>
                <a:uFillTx/>
                <a:latin typeface="Arial"/>
                <a:ea typeface="+mn-ea"/>
                <a:cs typeface="Arial"/>
              </a:rPr>
              <a:t> </a:t>
            </a:r>
            <a:r>
              <a:rPr kumimoji="0" lang="pt-BR" sz="1200" b="1" i="0" u="none" strike="noStrike" kern="1200" cap="none" spc="0" normalizeH="0" baseline="0" noProof="0" dirty="0">
                <a:ln>
                  <a:noFill/>
                </a:ln>
                <a:solidFill>
                  <a:srgbClr val="13323D"/>
                </a:solidFill>
                <a:effectLst/>
                <a:uLnTx/>
                <a:uFillTx/>
                <a:latin typeface="Arial"/>
                <a:ea typeface="+mn-ea"/>
                <a:cs typeface="Arial"/>
              </a:rPr>
              <a:t>-</a:t>
            </a:r>
            <a:r>
              <a:rPr kumimoji="0" lang="pt-BR" sz="1200" b="1" i="0" u="none" strike="noStrike" kern="1200" cap="none" spc="-30" normalizeH="0" baseline="0" noProof="0" dirty="0">
                <a:ln>
                  <a:noFill/>
                </a:ln>
                <a:solidFill>
                  <a:srgbClr val="13323D"/>
                </a:solidFill>
                <a:effectLst/>
                <a:uLnTx/>
                <a:uFillTx/>
                <a:latin typeface="Arial"/>
                <a:ea typeface="+mn-ea"/>
                <a:cs typeface="Arial"/>
              </a:rPr>
              <a:t> </a:t>
            </a:r>
            <a:r>
              <a:rPr kumimoji="0" lang="pt-BR" sz="1200" b="1" i="0" u="none" strike="noStrike" kern="1200" cap="none" spc="-10" normalizeH="0" baseline="0" noProof="0" dirty="0">
                <a:ln>
                  <a:noFill/>
                </a:ln>
                <a:solidFill>
                  <a:srgbClr val="13323D"/>
                </a:solidFill>
                <a:effectLst/>
                <a:uLnTx/>
                <a:uFillTx/>
                <a:latin typeface="Arial"/>
                <a:ea typeface="+mn-ea"/>
                <a:cs typeface="Arial"/>
              </a:rPr>
              <a:t>12/2023</a:t>
            </a:r>
            <a:endParaRPr kumimoji="0" lang="pt-BR" sz="1200" b="1" i="0" u="none" strike="noStrike" kern="1200" cap="none" spc="0" normalizeH="0" baseline="0" noProof="0" dirty="0">
              <a:ln>
                <a:noFill/>
              </a:ln>
              <a:solidFill>
                <a:srgbClr val="13323D"/>
              </a:solidFill>
              <a:effectLst/>
              <a:uLnTx/>
              <a:uFillTx/>
              <a:latin typeface="Arial"/>
              <a:ea typeface="+mn-ea"/>
              <a:cs typeface="Arial"/>
            </a:endParaRPr>
          </a:p>
        </p:txBody>
      </p:sp>
    </p:spTree>
    <p:extLst>
      <p:ext uri="{BB962C8B-B14F-4D97-AF65-F5344CB8AC3E}">
        <p14:creationId xmlns:p14="http://schemas.microsoft.com/office/powerpoint/2010/main" val="2561827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6005F0F-AFF0-EF23-7C58-72EB64413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9419"/>
            <a:ext cx="7032396" cy="3439161"/>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754317" y="2331193"/>
            <a:ext cx="3062826"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Fórmula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5400" b="1" dirty="0">
                <a:solidFill>
                  <a:prstClr val="white"/>
                </a:solidFill>
                <a:latin typeface="Calibri" panose="020F0502020204030204"/>
              </a:rPr>
              <a:t>de </a:t>
            </a: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cálculo</a:t>
            </a:r>
          </a:p>
        </p:txBody>
      </p:sp>
      <p:pic>
        <p:nvPicPr>
          <p:cNvPr id="2" name="Imagem 1">
            <a:extLst>
              <a:ext uri="{FF2B5EF4-FFF2-40B4-BE49-F238E27FC236}">
                <a16:creationId xmlns:a16="http://schemas.microsoft.com/office/drawing/2014/main" id="{900529EA-9AB0-92F6-A15C-1FFCCF219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3" name="CaixaDeTexto 2">
            <a:extLst>
              <a:ext uri="{FF2B5EF4-FFF2-40B4-BE49-F238E27FC236}">
                <a16:creationId xmlns:a16="http://schemas.microsoft.com/office/drawing/2014/main" id="{34F5697A-631D-FDE0-8332-A0295A93E3C9}"/>
              </a:ext>
            </a:extLst>
          </p:cNvPr>
          <p:cNvSpPr txBox="1"/>
          <p:nvPr/>
        </p:nvSpPr>
        <p:spPr>
          <a:xfrm>
            <a:off x="10753655" y="489303"/>
            <a:ext cx="470000" cy="769441"/>
          </a:xfrm>
          <a:prstGeom prst="rect">
            <a:avLst/>
          </a:prstGeom>
          <a:noFill/>
        </p:spPr>
        <p:txBody>
          <a:bodyPr wrap="none" rtlCol="0">
            <a:spAutoFit/>
          </a:bodyPr>
          <a:lstStyle/>
          <a:p>
            <a:r>
              <a:rPr lang="pt-BR" sz="4400" b="1" dirty="0">
                <a:solidFill>
                  <a:srgbClr val="13323D"/>
                </a:solidFill>
              </a:rPr>
              <a:t>3</a:t>
            </a:r>
          </a:p>
        </p:txBody>
      </p:sp>
      <p:pic>
        <p:nvPicPr>
          <p:cNvPr id="4" name="Imagem 3">
            <a:extLst>
              <a:ext uri="{FF2B5EF4-FFF2-40B4-BE49-F238E27FC236}">
                <a16:creationId xmlns:a16="http://schemas.microsoft.com/office/drawing/2014/main" id="{73EDD3A1-C513-A0B2-E74B-31024C8FA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2658627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4BD33-8F76-6F78-B2A7-DAE0F9ABCF2F}"/>
            </a:ext>
          </a:extLst>
        </p:cNvPr>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F45EA42D-9547-00D6-1DDD-5149C786832C}"/>
              </a:ext>
            </a:extLst>
          </p:cNvPr>
          <p:cNvGraphicFramePr>
            <a:graphicFrameLocks noGrp="1"/>
          </p:cNvGraphicFramePr>
          <p:nvPr/>
        </p:nvGraphicFramePr>
        <p:xfrm>
          <a:off x="779305" y="1793001"/>
          <a:ext cx="10633385" cy="2169398"/>
        </p:xfrm>
        <a:graphic>
          <a:graphicData uri="http://schemas.openxmlformats.org/drawingml/2006/table">
            <a:tbl>
              <a:tblPr/>
              <a:tblGrid>
                <a:gridCol w="3749945">
                  <a:extLst>
                    <a:ext uri="{9D8B030D-6E8A-4147-A177-3AD203B41FA5}">
                      <a16:colId xmlns:a16="http://schemas.microsoft.com/office/drawing/2014/main" val="2647760289"/>
                    </a:ext>
                  </a:extLst>
                </a:gridCol>
                <a:gridCol w="2179872">
                  <a:extLst>
                    <a:ext uri="{9D8B030D-6E8A-4147-A177-3AD203B41FA5}">
                      <a16:colId xmlns:a16="http://schemas.microsoft.com/office/drawing/2014/main" val="2345715722"/>
                    </a:ext>
                  </a:extLst>
                </a:gridCol>
                <a:gridCol w="1273882">
                  <a:extLst>
                    <a:ext uri="{9D8B030D-6E8A-4147-A177-3AD203B41FA5}">
                      <a16:colId xmlns:a16="http://schemas.microsoft.com/office/drawing/2014/main" val="3663358721"/>
                    </a:ext>
                  </a:extLst>
                </a:gridCol>
                <a:gridCol w="3429686">
                  <a:extLst>
                    <a:ext uri="{9D8B030D-6E8A-4147-A177-3AD203B41FA5}">
                      <a16:colId xmlns:a16="http://schemas.microsoft.com/office/drawing/2014/main" val="3868961083"/>
                    </a:ext>
                  </a:extLst>
                </a:gridCol>
              </a:tblGrid>
              <a:tr h="463817">
                <a:tc gridSpan="4">
                  <a:txBody>
                    <a:bodyPr/>
                    <a:lstStyle/>
                    <a:p>
                      <a:pPr algn="ctr" rtl="0" fontAlgn="ctr"/>
                      <a:r>
                        <a:rPr lang="pt-BR" sz="2400" b="1" i="0" u="none" strike="noStrike" dirty="0">
                          <a:solidFill>
                            <a:schemeClr val="bg1"/>
                          </a:solidFill>
                          <a:effectLst/>
                          <a:latin typeface="Calibri" panose="020F0502020204030204" pitchFamily="34" charset="0"/>
                        </a:rPr>
                        <a:t>2023</a:t>
                      </a:r>
                    </a:p>
                  </a:txBody>
                  <a:tcPr marL="3644" marR="3644" marT="36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E9D"/>
                    </a:solidFill>
                  </a:tcPr>
                </a:tc>
                <a:tc hMerge="1">
                  <a:txBody>
                    <a:bodyPr/>
                    <a:lstStyle/>
                    <a:p>
                      <a:endParaRPr lang="pt-BR"/>
                    </a:p>
                  </a:txBody>
                  <a:tcPr>
                    <a:lnL w="12700" cmpd="sng">
                      <a:noFill/>
                      <a:prstDash val="solid"/>
                    </a:ln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265250056"/>
                  </a:ext>
                </a:extLst>
              </a:tr>
              <a:tr h="754600">
                <a:tc rowSpan="3">
                  <a:txBody>
                    <a:bodyPr/>
                    <a:lstStyle/>
                    <a:p>
                      <a:pPr algn="ctr" rtl="0" fontAlgn="ctr"/>
                      <a:r>
                        <a:rPr lang="pt-BR" sz="2800" b="1" i="0" u="none" strike="noStrike" dirty="0">
                          <a:solidFill>
                            <a:srgbClr val="003641"/>
                          </a:solidFill>
                          <a:effectLst/>
                          <a:latin typeface="Calibri" panose="020F0502020204030204" pitchFamily="34" charset="0"/>
                        </a:rPr>
                        <a:t>R$ 9.105.004,83</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pt-BR" sz="2400" b="0" i="0" u="none" strike="noStrike" dirty="0">
                          <a:solidFill>
                            <a:srgbClr val="003641"/>
                          </a:solidFill>
                          <a:effectLst/>
                          <a:latin typeface="Calibri" panose="020F0502020204030204" pitchFamily="34" charset="0"/>
                        </a:rPr>
                        <a:t>70%</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pt-BR" sz="1800" b="0" i="0" u="none" strike="noStrike" dirty="0">
                          <a:solidFill>
                            <a:srgbClr val="003641"/>
                          </a:solidFill>
                          <a:effectLst/>
                          <a:latin typeface="Calibri" panose="020F0502020204030204" pitchFamily="34" charset="0"/>
                        </a:rPr>
                        <a:t> </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fontAlgn="b"/>
                      <a:r>
                        <a:rPr lang="pt-BR" sz="1800" b="0" i="0" u="none" strike="noStrike" dirty="0">
                          <a:solidFill>
                            <a:srgbClr val="003641"/>
                          </a:solidFill>
                          <a:effectLst/>
                          <a:latin typeface="Calibri" panose="020F0502020204030204" pitchFamily="34" charset="0"/>
                        </a:rPr>
                        <a:t>Fundo de Reserva Legal</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26139198"/>
                  </a:ext>
                </a:extLst>
              </a:tr>
              <a:tr h="487164">
                <a:tc vMerge="1">
                  <a:txBody>
                    <a:bodyPr/>
                    <a:lstStyle/>
                    <a:p>
                      <a:endParaRPr lang="pt-BR"/>
                    </a:p>
                  </a:txBody>
                  <a:tcPr>
                    <a:lnT w="12700" cmpd="sng">
                      <a:noFill/>
                      <a:prstDash val="solid"/>
                    </a:lnT>
                  </a:tcPr>
                </a:tc>
                <a:tc rowSpan="2">
                  <a:txBody>
                    <a:bodyPr/>
                    <a:lstStyle/>
                    <a:p>
                      <a:pPr algn="ctr" rtl="0" fontAlgn="ctr"/>
                      <a:r>
                        <a:rPr lang="pt-BR" sz="2400" b="0" i="0" u="none" strike="noStrike" dirty="0">
                          <a:solidFill>
                            <a:srgbClr val="003641"/>
                          </a:solidFill>
                          <a:effectLst/>
                          <a:latin typeface="Calibri" panose="020F0502020204030204" pitchFamily="34" charset="0"/>
                        </a:rPr>
                        <a:t>30%</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endParaRPr lang="pt-BR" sz="2400" b="0" i="0" u="none" strike="noStrike" dirty="0">
                        <a:solidFill>
                          <a:srgbClr val="003641"/>
                        </a:solidFill>
                        <a:effectLst/>
                        <a:latin typeface="Calibri" panose="020F0502020204030204" pitchFamily="34" charset="0"/>
                      </a:endParaRPr>
                    </a:p>
                  </a:txBody>
                  <a:tcPr marL="3644" marR="3644" marT="36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a:txBody>
                    <a:bodyPr/>
                    <a:lstStyle/>
                    <a:p>
                      <a:pPr algn="l" rtl="0" fontAlgn="b"/>
                      <a:r>
                        <a:rPr lang="pt-BR" sz="1800" b="0" i="0" u="none" strike="noStrike" dirty="0">
                          <a:solidFill>
                            <a:srgbClr val="003641"/>
                          </a:solidFill>
                          <a:effectLst/>
                          <a:latin typeface="Calibri" panose="020F0502020204030204" pitchFamily="34" charset="0"/>
                        </a:rPr>
                        <a:t>Conta Capital</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98097536"/>
                  </a:ext>
                </a:extLst>
              </a:tr>
              <a:tr h="463817">
                <a:tc vMerge="1">
                  <a:txBody>
                    <a:bodyPr/>
                    <a:lstStyle/>
                    <a:p>
                      <a:endParaRPr lang="pt-BR"/>
                    </a:p>
                  </a:txBody>
                  <a:tcPr/>
                </a:tc>
                <a:tc vMerge="1">
                  <a:txBody>
                    <a:bodyPr/>
                    <a:lstStyle/>
                    <a:p>
                      <a:endParaRPr lang="pt-BR"/>
                    </a:p>
                  </a:txBody>
                  <a:tcPr/>
                </a:tc>
                <a:tc>
                  <a:txBody>
                    <a:bodyPr/>
                    <a:lstStyle/>
                    <a:p>
                      <a:pPr algn="ctr" rtl="0" fontAlgn="b"/>
                      <a:endParaRPr lang="pt-BR" sz="2400" b="0" i="0" u="none" strike="noStrike" dirty="0">
                        <a:solidFill>
                          <a:srgbClr val="003641"/>
                        </a:solidFill>
                        <a:effectLst/>
                        <a:latin typeface="Calibri" panose="020F0502020204030204" pitchFamily="34" charset="0"/>
                      </a:endParaRPr>
                    </a:p>
                  </a:txBody>
                  <a:tcPr marL="3644" marR="3644" marT="36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pPr algn="l" rtl="0" fontAlgn="b"/>
                      <a:endParaRPr lang="pt-BR" sz="1800" b="0" i="0" u="none" strike="noStrike" dirty="0">
                        <a:solidFill>
                          <a:srgbClr val="003641"/>
                        </a:solidFill>
                        <a:effectLst/>
                        <a:latin typeface="Calibri" panose="020F0502020204030204" pitchFamily="34" charset="0"/>
                      </a:endParaRPr>
                    </a:p>
                  </a:txBody>
                  <a:tcPr marL="3644" marR="3644" marT="36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1733802"/>
                  </a:ext>
                </a:extLst>
              </a:tr>
            </a:tbl>
          </a:graphicData>
        </a:graphic>
      </p:graphicFrame>
      <p:graphicFrame>
        <p:nvGraphicFramePr>
          <p:cNvPr id="3" name="Tabela 2">
            <a:extLst>
              <a:ext uri="{FF2B5EF4-FFF2-40B4-BE49-F238E27FC236}">
                <a16:creationId xmlns:a16="http://schemas.microsoft.com/office/drawing/2014/main" id="{00896C39-EC8D-7244-41CB-3F546F94108C}"/>
              </a:ext>
            </a:extLst>
          </p:cNvPr>
          <p:cNvGraphicFramePr>
            <a:graphicFrameLocks noGrp="1"/>
          </p:cNvGraphicFramePr>
          <p:nvPr>
            <p:extLst>
              <p:ext uri="{D42A27DB-BD31-4B8C-83A1-F6EECF244321}">
                <p14:modId xmlns:p14="http://schemas.microsoft.com/office/powerpoint/2010/main" val="426535866"/>
              </p:ext>
            </p:extLst>
          </p:nvPr>
        </p:nvGraphicFramePr>
        <p:xfrm>
          <a:off x="779306" y="1793002"/>
          <a:ext cx="10633385" cy="2597305"/>
        </p:xfrm>
        <a:graphic>
          <a:graphicData uri="http://schemas.openxmlformats.org/drawingml/2006/table">
            <a:tbl>
              <a:tblPr/>
              <a:tblGrid>
                <a:gridCol w="3749945">
                  <a:extLst>
                    <a:ext uri="{9D8B030D-6E8A-4147-A177-3AD203B41FA5}">
                      <a16:colId xmlns:a16="http://schemas.microsoft.com/office/drawing/2014/main" val="2647760289"/>
                    </a:ext>
                  </a:extLst>
                </a:gridCol>
                <a:gridCol w="2179872">
                  <a:extLst>
                    <a:ext uri="{9D8B030D-6E8A-4147-A177-3AD203B41FA5}">
                      <a16:colId xmlns:a16="http://schemas.microsoft.com/office/drawing/2014/main" val="2345715722"/>
                    </a:ext>
                  </a:extLst>
                </a:gridCol>
                <a:gridCol w="1273882">
                  <a:extLst>
                    <a:ext uri="{9D8B030D-6E8A-4147-A177-3AD203B41FA5}">
                      <a16:colId xmlns:a16="http://schemas.microsoft.com/office/drawing/2014/main" val="3663358721"/>
                    </a:ext>
                  </a:extLst>
                </a:gridCol>
                <a:gridCol w="3429686">
                  <a:extLst>
                    <a:ext uri="{9D8B030D-6E8A-4147-A177-3AD203B41FA5}">
                      <a16:colId xmlns:a16="http://schemas.microsoft.com/office/drawing/2014/main" val="3868961083"/>
                    </a:ext>
                  </a:extLst>
                </a:gridCol>
              </a:tblGrid>
              <a:tr h="463817">
                <a:tc gridSpan="4">
                  <a:txBody>
                    <a:bodyPr/>
                    <a:lstStyle/>
                    <a:p>
                      <a:pPr algn="ctr" rtl="0" fontAlgn="ctr"/>
                      <a:r>
                        <a:rPr lang="pt-BR" sz="2400" b="1" i="0" u="none" strike="noStrike" dirty="0">
                          <a:solidFill>
                            <a:schemeClr val="bg1"/>
                          </a:solidFill>
                          <a:effectLst/>
                          <a:latin typeface="Calibri" panose="020F0502020204030204" pitchFamily="34" charset="0"/>
                        </a:rPr>
                        <a:t>2023</a:t>
                      </a:r>
                    </a:p>
                  </a:txBody>
                  <a:tcPr marL="3644" marR="3644" marT="36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pt-BR"/>
                    </a:p>
                  </a:txBody>
                  <a:tcPr>
                    <a:lnL w="12700" cmpd="sng">
                      <a:noFill/>
                      <a:prstDash val="solid"/>
                    </a:ln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265250056"/>
                  </a:ext>
                </a:extLst>
              </a:tr>
              <a:tr h="754600">
                <a:tc rowSpan="3">
                  <a:txBody>
                    <a:bodyPr/>
                    <a:lstStyle/>
                    <a:p>
                      <a:pPr algn="ctr" rtl="0" fontAlgn="ctr"/>
                      <a:r>
                        <a:rPr lang="pt-BR" sz="2800" b="1" i="0" u="none" strike="noStrike" dirty="0">
                          <a:solidFill>
                            <a:srgbClr val="003641"/>
                          </a:solidFill>
                          <a:effectLst/>
                          <a:latin typeface="Calibri" panose="020F0502020204030204" pitchFamily="34" charset="0"/>
                        </a:rPr>
                        <a:t>R$ 25.038.859,44</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pt-BR" sz="2400" b="0" i="0" u="none" strike="noStrike" dirty="0">
                          <a:solidFill>
                            <a:srgbClr val="003641"/>
                          </a:solidFill>
                          <a:effectLst/>
                          <a:latin typeface="Calibri" panose="020F0502020204030204" pitchFamily="34" charset="0"/>
                        </a:rPr>
                        <a:t>20%</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pt-BR" sz="1800" b="0" i="0" u="none" strike="noStrike" dirty="0">
                          <a:solidFill>
                            <a:srgbClr val="003641"/>
                          </a:solidFill>
                          <a:effectLst/>
                          <a:latin typeface="Calibri" panose="020F0502020204030204" pitchFamily="34" charset="0"/>
                        </a:rPr>
                        <a:t> </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fontAlgn="b"/>
                      <a:r>
                        <a:rPr lang="pt-BR" sz="1800" b="0" i="0" u="none" strike="noStrike" dirty="0">
                          <a:solidFill>
                            <a:srgbClr val="003641"/>
                          </a:solidFill>
                          <a:effectLst/>
                          <a:latin typeface="Calibri" panose="020F0502020204030204" pitchFamily="34" charset="0"/>
                        </a:rPr>
                        <a:t>Fundo de Reserva Legal</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26139198"/>
                  </a:ext>
                </a:extLst>
              </a:tr>
              <a:tr h="487164">
                <a:tc vMerge="1">
                  <a:txBody>
                    <a:bodyPr/>
                    <a:lstStyle/>
                    <a:p>
                      <a:endParaRPr lang="pt-BR"/>
                    </a:p>
                  </a:txBody>
                  <a:tcPr>
                    <a:lnT w="12700" cmpd="sng">
                      <a:noFill/>
                      <a:prstDash val="solid"/>
                    </a:lnT>
                  </a:tcPr>
                </a:tc>
                <a:tc rowSpan="2">
                  <a:txBody>
                    <a:bodyPr/>
                    <a:lstStyle/>
                    <a:p>
                      <a:pPr algn="ctr" rtl="0" fontAlgn="ctr"/>
                      <a:r>
                        <a:rPr lang="pt-BR" sz="2400" b="0" i="0" u="none" strike="noStrike" dirty="0">
                          <a:solidFill>
                            <a:srgbClr val="003641"/>
                          </a:solidFill>
                          <a:effectLst/>
                          <a:latin typeface="Calibri" panose="020F0502020204030204" pitchFamily="34" charset="0"/>
                        </a:rPr>
                        <a:t>80%</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rtl="0" fontAlgn="b"/>
                      <a:r>
                        <a:rPr lang="pt-BR" sz="2400" b="0" i="0" u="none" strike="noStrike" dirty="0">
                          <a:solidFill>
                            <a:srgbClr val="003641"/>
                          </a:solidFill>
                          <a:effectLst/>
                          <a:latin typeface="Calibri" panose="020F0502020204030204" pitchFamily="34" charset="0"/>
                        </a:rPr>
                        <a:t>40%</a:t>
                      </a:r>
                    </a:p>
                  </a:txBody>
                  <a:tcPr marL="3644" marR="3644" marT="3644"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fontAlgn="b"/>
                      <a:endParaRPr lang="pt-BR" sz="1800" b="0" i="0" u="none" strike="noStrike" dirty="0">
                        <a:solidFill>
                          <a:srgbClr val="003641"/>
                        </a:solidFill>
                        <a:effectLst/>
                        <a:latin typeface="Calibri" panose="020F0502020204030204" pitchFamily="34" charset="0"/>
                      </a:endParaRPr>
                    </a:p>
                    <a:p>
                      <a:pPr algn="l" rtl="0" fontAlgn="b"/>
                      <a:r>
                        <a:rPr lang="pt-BR" sz="1800" b="0" i="0" u="none" strike="noStrike" dirty="0">
                          <a:solidFill>
                            <a:srgbClr val="003641"/>
                          </a:solidFill>
                          <a:effectLst/>
                          <a:latin typeface="Calibri" panose="020F0502020204030204" pitchFamily="34" charset="0"/>
                        </a:rPr>
                        <a:t>Depósito à vista/prazo</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98097536"/>
                  </a:ext>
                </a:extLst>
              </a:tr>
              <a:tr h="463817">
                <a:tc vMerge="1">
                  <a:txBody>
                    <a:bodyPr/>
                    <a:lstStyle/>
                    <a:p>
                      <a:endParaRPr lang="pt-BR"/>
                    </a:p>
                  </a:txBody>
                  <a:tcPr/>
                </a:tc>
                <a:tc vMerge="1">
                  <a:txBody>
                    <a:bodyPr/>
                    <a:lstStyle/>
                    <a:p>
                      <a:endParaRPr lang="pt-BR"/>
                    </a:p>
                  </a:txBody>
                  <a:tcPr/>
                </a:tc>
                <a:tc>
                  <a:txBody>
                    <a:bodyPr/>
                    <a:lstStyle/>
                    <a:p>
                      <a:pPr algn="ctr" rtl="0" fontAlgn="b"/>
                      <a:r>
                        <a:rPr lang="pt-BR" sz="2400" b="0" i="0" u="none" strike="noStrike" dirty="0">
                          <a:solidFill>
                            <a:srgbClr val="003641"/>
                          </a:solidFill>
                          <a:effectLst/>
                          <a:latin typeface="Calibri" panose="020F0502020204030204" pitchFamily="34" charset="0"/>
                        </a:rPr>
                        <a:t>60%</a:t>
                      </a: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fontAlgn="b"/>
                      <a:endParaRPr lang="pt-BR" sz="1800" b="0" i="0" u="none" strike="noStrike" dirty="0">
                        <a:solidFill>
                          <a:srgbClr val="003641"/>
                        </a:solidFill>
                        <a:effectLst/>
                        <a:latin typeface="Calibri" panose="020F0502020204030204" pitchFamily="34" charset="0"/>
                      </a:endParaRPr>
                    </a:p>
                    <a:p>
                      <a:pPr algn="l" rtl="0" fontAlgn="b"/>
                      <a:r>
                        <a:rPr lang="pt-BR" sz="1800" b="0" i="0" u="none" strike="noStrike" dirty="0">
                          <a:solidFill>
                            <a:srgbClr val="003641"/>
                          </a:solidFill>
                          <a:effectLst/>
                          <a:latin typeface="Calibri" panose="020F0502020204030204" pitchFamily="34" charset="0"/>
                        </a:rPr>
                        <a:t>Margem de contribuição</a:t>
                      </a:r>
                    </a:p>
                    <a:p>
                      <a:pPr algn="l" rtl="0" fontAlgn="b"/>
                      <a:endParaRPr lang="pt-BR" sz="1800" b="0" i="0" u="none" strike="noStrike" dirty="0">
                        <a:solidFill>
                          <a:srgbClr val="003641"/>
                        </a:solidFill>
                        <a:effectLst/>
                        <a:latin typeface="Calibri" panose="020F0502020204030204" pitchFamily="34" charset="0"/>
                      </a:endParaRPr>
                    </a:p>
                  </a:txBody>
                  <a:tcPr marL="3644" marR="3644" marT="36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1733802"/>
                  </a:ext>
                </a:extLst>
              </a:tr>
            </a:tbl>
          </a:graphicData>
        </a:graphic>
      </p:graphicFrame>
      <p:cxnSp>
        <p:nvCxnSpPr>
          <p:cNvPr id="5" name="Conector reto 4">
            <a:extLst>
              <a:ext uri="{FF2B5EF4-FFF2-40B4-BE49-F238E27FC236}">
                <a16:creationId xmlns:a16="http://schemas.microsoft.com/office/drawing/2014/main" id="{ED85BB2E-E087-C075-6636-3BD91C4213F0}"/>
              </a:ext>
            </a:extLst>
          </p:cNvPr>
          <p:cNvCxnSpPr>
            <a:cxnSpLocks/>
          </p:cNvCxnSpPr>
          <p:nvPr/>
        </p:nvCxnSpPr>
        <p:spPr>
          <a:xfrm>
            <a:off x="3989915" y="3144287"/>
            <a:ext cx="4751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ector reto 6">
            <a:extLst>
              <a:ext uri="{FF2B5EF4-FFF2-40B4-BE49-F238E27FC236}">
                <a16:creationId xmlns:a16="http://schemas.microsoft.com/office/drawing/2014/main" id="{AB5E77F4-D20D-5D13-8A95-1213E8A34E02}"/>
              </a:ext>
            </a:extLst>
          </p:cNvPr>
          <p:cNvCxnSpPr>
            <a:cxnSpLocks/>
          </p:cNvCxnSpPr>
          <p:nvPr/>
        </p:nvCxnSpPr>
        <p:spPr>
          <a:xfrm>
            <a:off x="4465044" y="2633301"/>
            <a:ext cx="0" cy="1118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de Seta Reta 13">
            <a:extLst>
              <a:ext uri="{FF2B5EF4-FFF2-40B4-BE49-F238E27FC236}">
                <a16:creationId xmlns:a16="http://schemas.microsoft.com/office/drawing/2014/main" id="{12AE3578-F61D-CEF0-F98C-A1003AA1C2C7}"/>
              </a:ext>
            </a:extLst>
          </p:cNvPr>
          <p:cNvCxnSpPr>
            <a:cxnSpLocks/>
          </p:cNvCxnSpPr>
          <p:nvPr/>
        </p:nvCxnSpPr>
        <p:spPr>
          <a:xfrm>
            <a:off x="4465044" y="3751708"/>
            <a:ext cx="6806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de Seta Reta 18">
            <a:extLst>
              <a:ext uri="{FF2B5EF4-FFF2-40B4-BE49-F238E27FC236}">
                <a16:creationId xmlns:a16="http://schemas.microsoft.com/office/drawing/2014/main" id="{911C8F1E-674F-7C83-B823-3DF11940827B}"/>
              </a:ext>
            </a:extLst>
          </p:cNvPr>
          <p:cNvCxnSpPr>
            <a:cxnSpLocks/>
          </p:cNvCxnSpPr>
          <p:nvPr/>
        </p:nvCxnSpPr>
        <p:spPr>
          <a:xfrm>
            <a:off x="4465044" y="2633301"/>
            <a:ext cx="7524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to 22">
            <a:extLst>
              <a:ext uri="{FF2B5EF4-FFF2-40B4-BE49-F238E27FC236}">
                <a16:creationId xmlns:a16="http://schemas.microsoft.com/office/drawing/2014/main" id="{846DF502-D9BA-3963-76E1-DD30C3CC99C1}"/>
              </a:ext>
            </a:extLst>
          </p:cNvPr>
          <p:cNvCxnSpPr>
            <a:cxnSpLocks/>
          </p:cNvCxnSpPr>
          <p:nvPr/>
        </p:nvCxnSpPr>
        <p:spPr>
          <a:xfrm>
            <a:off x="5975597" y="3733778"/>
            <a:ext cx="5916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E57CEA82-5727-F4C5-A750-6B8E5E8FD710}"/>
              </a:ext>
            </a:extLst>
          </p:cNvPr>
          <p:cNvCxnSpPr>
            <a:cxnSpLocks/>
          </p:cNvCxnSpPr>
          <p:nvPr/>
        </p:nvCxnSpPr>
        <p:spPr>
          <a:xfrm flipH="1">
            <a:off x="6541617" y="3338816"/>
            <a:ext cx="25651" cy="648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de Seta Reta 28">
            <a:extLst>
              <a:ext uri="{FF2B5EF4-FFF2-40B4-BE49-F238E27FC236}">
                <a16:creationId xmlns:a16="http://schemas.microsoft.com/office/drawing/2014/main" id="{7C573402-D760-C8EB-A493-E6FDEA52B6A8}"/>
              </a:ext>
            </a:extLst>
          </p:cNvPr>
          <p:cNvCxnSpPr>
            <a:cxnSpLocks/>
          </p:cNvCxnSpPr>
          <p:nvPr/>
        </p:nvCxnSpPr>
        <p:spPr>
          <a:xfrm>
            <a:off x="6567268" y="3962399"/>
            <a:ext cx="3944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de Seta Reta 34">
            <a:extLst>
              <a:ext uri="{FF2B5EF4-FFF2-40B4-BE49-F238E27FC236}">
                <a16:creationId xmlns:a16="http://schemas.microsoft.com/office/drawing/2014/main" id="{EF00520E-7CC3-BFD2-7B89-275C9E9F1199}"/>
              </a:ext>
            </a:extLst>
          </p:cNvPr>
          <p:cNvCxnSpPr>
            <a:cxnSpLocks/>
          </p:cNvCxnSpPr>
          <p:nvPr/>
        </p:nvCxnSpPr>
        <p:spPr>
          <a:xfrm>
            <a:off x="6567268" y="3338816"/>
            <a:ext cx="3944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de Seta Reta 35">
            <a:extLst>
              <a:ext uri="{FF2B5EF4-FFF2-40B4-BE49-F238E27FC236}">
                <a16:creationId xmlns:a16="http://schemas.microsoft.com/office/drawing/2014/main" id="{A28C0861-048C-5FBA-DDAB-7C31DCCA9A9B}"/>
              </a:ext>
            </a:extLst>
          </p:cNvPr>
          <p:cNvCxnSpPr>
            <a:cxnSpLocks/>
          </p:cNvCxnSpPr>
          <p:nvPr/>
        </p:nvCxnSpPr>
        <p:spPr>
          <a:xfrm>
            <a:off x="7647513" y="3954677"/>
            <a:ext cx="24204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de Seta Reta 66">
            <a:extLst>
              <a:ext uri="{FF2B5EF4-FFF2-40B4-BE49-F238E27FC236}">
                <a16:creationId xmlns:a16="http://schemas.microsoft.com/office/drawing/2014/main" id="{62461F53-D77E-FA2F-D311-B930459D97E1}"/>
              </a:ext>
            </a:extLst>
          </p:cNvPr>
          <p:cNvCxnSpPr>
            <a:cxnSpLocks/>
          </p:cNvCxnSpPr>
          <p:nvPr/>
        </p:nvCxnSpPr>
        <p:spPr>
          <a:xfrm>
            <a:off x="7647512" y="3371975"/>
            <a:ext cx="2420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de Seta Reta 67">
            <a:extLst>
              <a:ext uri="{FF2B5EF4-FFF2-40B4-BE49-F238E27FC236}">
                <a16:creationId xmlns:a16="http://schemas.microsoft.com/office/drawing/2014/main" id="{E70608CE-0350-EE9F-E8B8-3A4CF9850553}"/>
              </a:ext>
            </a:extLst>
          </p:cNvPr>
          <p:cNvCxnSpPr>
            <a:cxnSpLocks/>
          </p:cNvCxnSpPr>
          <p:nvPr/>
        </p:nvCxnSpPr>
        <p:spPr>
          <a:xfrm>
            <a:off x="5975597" y="2633301"/>
            <a:ext cx="19139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CaixaDeTexto 93">
            <a:extLst>
              <a:ext uri="{FF2B5EF4-FFF2-40B4-BE49-F238E27FC236}">
                <a16:creationId xmlns:a16="http://schemas.microsoft.com/office/drawing/2014/main" id="{6CA1C725-AD10-5E74-1816-A7FBFA731961}"/>
              </a:ext>
            </a:extLst>
          </p:cNvPr>
          <p:cNvSpPr txBox="1"/>
          <p:nvPr/>
        </p:nvSpPr>
        <p:spPr>
          <a:xfrm>
            <a:off x="779306" y="279533"/>
            <a:ext cx="10633385" cy="1077218"/>
          </a:xfrm>
          <a:prstGeom prst="rect">
            <a:avLst/>
          </a:prstGeom>
          <a:solidFill>
            <a:srgbClr val="13323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30" normalizeH="0" baseline="0" noProof="0" dirty="0">
                <a:ln>
                  <a:noFill/>
                </a:ln>
                <a:solidFill>
                  <a:srgbClr val="FFFFFF"/>
                </a:solidFill>
                <a:effectLst/>
                <a:uLnTx/>
                <a:uFillTx/>
                <a:latin typeface="Calibri" panose="020F0502020204030204"/>
                <a:ea typeface="+mn-ea"/>
                <a:cs typeface="+mn-cs"/>
              </a:rPr>
              <a:t>Proposta do Conselho de Administração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30" normalizeH="0" baseline="0" noProof="0" dirty="0">
                <a:ln>
                  <a:noFill/>
                </a:ln>
                <a:solidFill>
                  <a:srgbClr val="FFFFFF"/>
                </a:solidFill>
                <a:effectLst/>
                <a:uLnTx/>
                <a:uFillTx/>
                <a:latin typeface="Calibri" panose="020F0502020204030204"/>
                <a:ea typeface="+mn-ea"/>
                <a:cs typeface="+mn-cs"/>
              </a:rPr>
              <a:t>DESTINAÇÃO</a:t>
            </a:r>
            <a:r>
              <a:rPr kumimoji="0" lang="pt-BR" sz="3200" b="0" i="0" u="none" strike="noStrike" kern="1200" cap="none" spc="-150" normalizeH="0" baseline="0" noProof="0" dirty="0">
                <a:ln>
                  <a:noFill/>
                </a:ln>
                <a:solidFill>
                  <a:srgbClr val="FFFFFF"/>
                </a:solidFill>
                <a:effectLst/>
                <a:uLnTx/>
                <a:uFillTx/>
                <a:latin typeface="Calibri" panose="020F0502020204030204"/>
                <a:ea typeface="+mn-ea"/>
                <a:cs typeface="+mn-cs"/>
              </a:rPr>
              <a:t> </a:t>
            </a:r>
            <a:r>
              <a:rPr kumimoji="0" lang="pt-BR" sz="3200" b="0" i="0" u="none" strike="noStrike" kern="1200" cap="none" spc="0" normalizeH="0" baseline="0" noProof="0" dirty="0">
                <a:ln>
                  <a:noFill/>
                </a:ln>
                <a:solidFill>
                  <a:srgbClr val="FFFFFF"/>
                </a:solidFill>
                <a:effectLst/>
                <a:uLnTx/>
                <a:uFillTx/>
                <a:latin typeface="Calibri" panose="020F0502020204030204"/>
                <a:ea typeface="+mn-ea"/>
                <a:cs typeface="+mn-cs"/>
              </a:rPr>
              <a:t>DAS</a:t>
            </a:r>
            <a:r>
              <a:rPr kumimoji="0" lang="pt-BR" sz="3200" b="0" i="0" u="none" strike="noStrike" kern="1200" cap="none" spc="-140" normalizeH="0" baseline="0" noProof="0" dirty="0">
                <a:ln>
                  <a:noFill/>
                </a:ln>
                <a:solidFill>
                  <a:srgbClr val="FFFFFF"/>
                </a:solidFill>
                <a:effectLst/>
                <a:uLnTx/>
                <a:uFillTx/>
                <a:latin typeface="Calibri" panose="020F0502020204030204"/>
                <a:ea typeface="+mn-ea"/>
                <a:cs typeface="+mn-cs"/>
              </a:rPr>
              <a:t> </a:t>
            </a:r>
            <a:r>
              <a:rPr kumimoji="0" lang="pt-BR" sz="3200" b="0" i="0" u="none" strike="noStrike" kern="1200" cap="none" spc="0" normalizeH="0" baseline="0" noProof="0" dirty="0">
                <a:ln>
                  <a:noFill/>
                </a:ln>
                <a:solidFill>
                  <a:srgbClr val="FFFFFF"/>
                </a:solidFill>
                <a:effectLst/>
                <a:uLnTx/>
                <a:uFillTx/>
                <a:latin typeface="Calibri" panose="020F0502020204030204"/>
                <a:ea typeface="+mn-ea"/>
                <a:cs typeface="+mn-cs"/>
              </a:rPr>
              <a:t>SOBRAS</a:t>
            </a:r>
            <a:r>
              <a:rPr kumimoji="0" lang="pt-BR" sz="3200" b="0" i="0" u="none" strike="noStrike" kern="1200" cap="none" spc="-140" normalizeH="0" baseline="0" noProof="0" dirty="0">
                <a:ln>
                  <a:noFill/>
                </a:ln>
                <a:solidFill>
                  <a:srgbClr val="FFFFFF"/>
                </a:solidFill>
                <a:effectLst/>
                <a:uLnTx/>
                <a:uFillTx/>
                <a:latin typeface="Calibri" panose="020F0502020204030204"/>
                <a:ea typeface="+mn-ea"/>
                <a:cs typeface="+mn-cs"/>
              </a:rPr>
              <a:t> </a:t>
            </a:r>
            <a:r>
              <a:rPr kumimoji="0" lang="pt-BR" sz="3200" b="0" i="0" u="none" strike="noStrike" kern="1200" cap="none" spc="-10" normalizeH="0" baseline="0" noProof="0" dirty="0">
                <a:ln>
                  <a:noFill/>
                </a:ln>
                <a:solidFill>
                  <a:srgbClr val="FFFFFF"/>
                </a:solidFill>
                <a:effectLst/>
                <a:uLnTx/>
                <a:uFillTx/>
                <a:latin typeface="Calibri" panose="020F0502020204030204"/>
                <a:ea typeface="+mn-ea"/>
                <a:cs typeface="+mn-cs"/>
              </a:rPr>
              <a:t>APURADAS</a:t>
            </a:r>
            <a:endParaRPr kumimoji="0" lang="pt-B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amwork">
            <a:extLst>
              <a:ext uri="{FF2B5EF4-FFF2-40B4-BE49-F238E27FC236}">
                <a16:creationId xmlns:a16="http://schemas.microsoft.com/office/drawing/2014/main" id="{AE8B6EA3-177F-935C-C964-CA2E30D5911A}"/>
              </a:ext>
            </a:extLst>
          </p:cNvPr>
          <p:cNvSpPr txBox="1"/>
          <p:nvPr/>
        </p:nvSpPr>
        <p:spPr>
          <a:xfrm>
            <a:off x="11512000" y="-95601"/>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6" name="Teamwork">
            <a:extLst>
              <a:ext uri="{FF2B5EF4-FFF2-40B4-BE49-F238E27FC236}">
                <a16:creationId xmlns:a16="http://schemas.microsoft.com/office/drawing/2014/main" id="{59BD4CCC-1F7D-1C54-2674-7D4AD3ECEF3D}"/>
              </a:ext>
            </a:extLst>
          </p:cNvPr>
          <p:cNvSpPr txBox="1"/>
          <p:nvPr/>
        </p:nvSpPr>
        <p:spPr>
          <a:xfrm>
            <a:off x="-914400" y="5000747"/>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pic>
        <p:nvPicPr>
          <p:cNvPr id="8" name="Imagem 7">
            <a:extLst>
              <a:ext uri="{FF2B5EF4-FFF2-40B4-BE49-F238E27FC236}">
                <a16:creationId xmlns:a16="http://schemas.microsoft.com/office/drawing/2014/main" id="{AB81FB03-0D67-18CF-F629-C56EBE077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9" name="CaixaDeTexto 8">
            <a:extLst>
              <a:ext uri="{FF2B5EF4-FFF2-40B4-BE49-F238E27FC236}">
                <a16:creationId xmlns:a16="http://schemas.microsoft.com/office/drawing/2014/main" id="{5213A674-AF55-0EDA-3EED-B0153D15E9F8}"/>
              </a:ext>
            </a:extLst>
          </p:cNvPr>
          <p:cNvSpPr txBox="1"/>
          <p:nvPr/>
        </p:nvSpPr>
        <p:spPr>
          <a:xfrm>
            <a:off x="779305" y="4553243"/>
            <a:ext cx="9605555" cy="1948290"/>
          </a:xfrm>
          <a:prstGeom prst="rect">
            <a:avLst/>
          </a:prstGeom>
          <a:noFill/>
        </p:spPr>
        <p:txBody>
          <a:bodyPr wrap="square" rtlCol="0">
            <a:spAutoFit/>
          </a:bodyPr>
          <a:lstStyle/>
          <a:p>
            <a:pPr algn="just">
              <a:lnSpc>
                <a:spcPct val="114000"/>
              </a:lnSpc>
            </a:pPr>
            <a:r>
              <a:rPr lang="pt-BR" dirty="0">
                <a:latin typeface="Arial" panose="020B0604020202020204" pitchFamily="34" charset="0"/>
                <a:cs typeface="Arial" panose="020B0604020202020204" pitchFamily="34" charset="0"/>
              </a:rPr>
              <a:t>Algumas exceções que deverão ser adotadas  para a distribuição de sobras do ano de 2023:</a:t>
            </a:r>
          </a:p>
          <a:p>
            <a:pPr marL="285750" indent="-285750" algn="just">
              <a:lnSpc>
                <a:spcPct val="114000"/>
              </a:lnSpc>
              <a:buFontTx/>
              <a:buChar char="-"/>
            </a:pPr>
            <a:r>
              <a:rPr lang="pt-BR" sz="1800" dirty="0">
                <a:effectLst/>
                <a:latin typeface="Arial" panose="020B0604020202020204" pitchFamily="34" charset="0"/>
                <a:ea typeface="Calibri" panose="020F0502020204030204" pitchFamily="34" charset="0"/>
                <a:cs typeface="Arial" panose="020B0604020202020204" pitchFamily="34" charset="0"/>
              </a:rPr>
              <a:t>associados que fizeram dação em pagamento</a:t>
            </a:r>
          </a:p>
          <a:p>
            <a:pPr marL="285750" indent="-285750" algn="just">
              <a:lnSpc>
                <a:spcPct val="114000"/>
              </a:lnSpc>
              <a:buFontTx/>
              <a:buChar char="-"/>
            </a:pPr>
            <a:r>
              <a:rPr lang="pt-BR" sz="1800" dirty="0">
                <a:effectLst/>
                <a:latin typeface="Arial" panose="020B0604020202020204" pitchFamily="34" charset="0"/>
                <a:ea typeface="Calibri" panose="020F0502020204030204" pitchFamily="34" charset="0"/>
                <a:cs typeface="Arial" panose="020B0604020202020204" pitchFamily="34" charset="0"/>
              </a:rPr>
              <a:t>associados que fizeram renegociação</a:t>
            </a:r>
          </a:p>
          <a:p>
            <a:pPr marL="285750" indent="-285750" algn="just">
              <a:lnSpc>
                <a:spcPct val="114000"/>
              </a:lnSpc>
              <a:buFontTx/>
              <a:buChar char="-"/>
            </a:pPr>
            <a:r>
              <a:rPr lang="pt-BR" sz="1800" dirty="0">
                <a:effectLst/>
                <a:latin typeface="Arial" panose="020B0604020202020204" pitchFamily="34" charset="0"/>
                <a:ea typeface="Calibri" panose="020F0502020204030204" pitchFamily="34" charset="0"/>
                <a:cs typeface="Arial" panose="020B0604020202020204" pitchFamily="34" charset="0"/>
              </a:rPr>
              <a:t>associados que realizaram pagamento de operações que estavam baixadas para prejuízo</a:t>
            </a:r>
          </a:p>
          <a:p>
            <a:pPr marL="285750" indent="-285750" algn="just">
              <a:lnSpc>
                <a:spcPct val="114000"/>
              </a:lnSpc>
              <a:buFontTx/>
              <a:buChar char="-"/>
            </a:pPr>
            <a:r>
              <a:rPr lang="pt-BR" sz="1800" dirty="0">
                <a:effectLst/>
                <a:latin typeface="Arial" panose="020B0604020202020204" pitchFamily="34" charset="0"/>
                <a:ea typeface="Calibri" panose="020F0502020204030204" pitchFamily="34" charset="0"/>
                <a:cs typeface="Arial" panose="020B0604020202020204" pitchFamily="34" charset="0"/>
              </a:rPr>
              <a:t>associados que estavam no INAD90 no mês de dezembro de 2023</a:t>
            </a:r>
          </a:p>
          <a:p>
            <a:pPr algn="just"/>
            <a:endParaRPr lang="pt-BR"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7326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5B0B4B4-3F20-5FE7-D3F4-12578CCBA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752"/>
            <a:ext cx="11613823" cy="3620325"/>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262258" y="2239310"/>
            <a:ext cx="958875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prstClr val="white"/>
                </a:solidFill>
                <a:effectLst/>
                <a:uLnTx/>
                <a:uFillTx/>
                <a:latin typeface="Calibri" panose="020F0502020204030204"/>
                <a:ea typeface="+mn-ea"/>
                <a:cs typeface="+mn-cs"/>
              </a:rPr>
              <a:t>Fixação do valor das cédulas de presença, honorários ou gratificações dos membros do Conselho de Administração e </a:t>
            </a:r>
            <a:r>
              <a:rPr lang="pt-BR" sz="3600" b="1" dirty="0">
                <a:solidFill>
                  <a:prstClr val="white"/>
                </a:solidFill>
                <a:latin typeface="Calibri" panose="020F0502020204030204"/>
              </a:rPr>
              <a:t>do Conselho Fiscal</a:t>
            </a:r>
            <a:endParaRPr kumimoji="0" lang="pt-B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m 1">
            <a:extLst>
              <a:ext uri="{FF2B5EF4-FFF2-40B4-BE49-F238E27FC236}">
                <a16:creationId xmlns:a16="http://schemas.microsoft.com/office/drawing/2014/main" id="{B5848EED-5396-B0B6-A349-3505AA426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3" name="CaixaDeTexto 2">
            <a:extLst>
              <a:ext uri="{FF2B5EF4-FFF2-40B4-BE49-F238E27FC236}">
                <a16:creationId xmlns:a16="http://schemas.microsoft.com/office/drawing/2014/main" id="{6AA68967-30F5-FCD2-87FA-C21250CEDEA3}"/>
              </a:ext>
            </a:extLst>
          </p:cNvPr>
          <p:cNvSpPr txBox="1"/>
          <p:nvPr/>
        </p:nvSpPr>
        <p:spPr>
          <a:xfrm>
            <a:off x="10753655" y="489303"/>
            <a:ext cx="470000" cy="769441"/>
          </a:xfrm>
          <a:prstGeom prst="rect">
            <a:avLst/>
          </a:prstGeom>
          <a:noFill/>
        </p:spPr>
        <p:txBody>
          <a:bodyPr wrap="none" rtlCol="0">
            <a:spAutoFit/>
          </a:bodyPr>
          <a:lstStyle/>
          <a:p>
            <a:r>
              <a:rPr lang="pt-BR" sz="4400" b="1" dirty="0">
                <a:solidFill>
                  <a:srgbClr val="13323D"/>
                </a:solidFill>
              </a:rPr>
              <a:t>4</a:t>
            </a:r>
          </a:p>
        </p:txBody>
      </p:sp>
      <p:pic>
        <p:nvPicPr>
          <p:cNvPr id="4" name="Imagem 3">
            <a:extLst>
              <a:ext uri="{FF2B5EF4-FFF2-40B4-BE49-F238E27FC236}">
                <a16:creationId xmlns:a16="http://schemas.microsoft.com/office/drawing/2014/main" id="{1CED2033-78E4-5DA0-7CCA-6F0E92428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2056554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laceholder Title Text">
            <a:extLst>
              <a:ext uri="{FF2B5EF4-FFF2-40B4-BE49-F238E27FC236}">
                <a16:creationId xmlns:a16="http://schemas.microsoft.com/office/drawing/2014/main" id="{9E1DB08A-8757-B25D-472F-A293D0E97051}"/>
              </a:ext>
            </a:extLst>
          </p:cNvPr>
          <p:cNvSpPr txBox="1"/>
          <p:nvPr/>
        </p:nvSpPr>
        <p:spPr>
          <a:xfrm>
            <a:off x="463771" y="758911"/>
            <a:ext cx="11347284" cy="468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COOPERATIVA DE CRÉDITO DE LIVRE ADMISSÃO DO SUL DE MINAS LTDA. – SICOOB CREDIVASS – RUA DR. FERNANDO DE LEMOS, Nº45, BAIRRO CENTRO, CEP 37.490-000, SÃO GONÇALO DO SAPUCAÍ/MG - C.N.P.J. MF.: 01.604.998/0001-04, NIRE Nº31400019995 - EDITAL DE 1ª, 2ª E 3ª CONVOCAÇÃO DE ASSEMBLEIA GERAL EXTRAORDINÁRIA E ORDINÁRIA </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O Presidente do Conselho de Administração da COOPERATIVA DE CRÉDITO DE LIVRE ADMISSÃO DO SUL DE MINAS LTDA. – SICOOB CREDIVASS - no uso das atribuições que lhe confere o Estatuto Social, CONVOCA os delegados desta Cooperativa Singular, em pleno gozo de seus direitos sociais, para a </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ASSEMBLEIA GERAL EXTRAORDINÁRIA E ORDINÁRIA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 ser realizada, de forma PRESENCIAL, no dia 02 (dois) de abril de 2024 (terça-feira), na casa de eventos </a:t>
            </a:r>
            <a:r>
              <a:rPr kumimoji="0" lang="pt-BR" sz="18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Barouch</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situada na Rodovia José Benedito de Paiva, 4260, na cidade de São Gonçalo do Sapucaí, estado de Minas Gerais, às 15:30 h (quinze horas e trinta minutos) em primeira convocação, com a presença de 2/3 (dois terços) do número de delegados, às 16:30 h (dezesseis horas e trinta minutos) em segunda convocação, com a presença de metade mais um dos delegados; ou em terceira e última convocação às 17:30 h (dezessete horas e trinta minutos) com a presença de, no mínimo, 10 (dez) delegados, para deliberarem sobre a seguinte </a:t>
            </a: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ORDEM DO DIA: </a:t>
            </a:r>
            <a:endParaRPr kumimoji="0"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84976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69823" y="0"/>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graphicFrame>
        <p:nvGraphicFramePr>
          <p:cNvPr id="11" name="Tabela 10">
            <a:extLst>
              <a:ext uri="{FF2B5EF4-FFF2-40B4-BE49-F238E27FC236}">
                <a16:creationId xmlns:a16="http://schemas.microsoft.com/office/drawing/2014/main" id="{CCAA86D2-6C01-50FE-7FFF-322B15542500}"/>
              </a:ext>
            </a:extLst>
          </p:cNvPr>
          <p:cNvGraphicFramePr>
            <a:graphicFrameLocks noGrp="1"/>
          </p:cNvGraphicFramePr>
          <p:nvPr>
            <p:extLst>
              <p:ext uri="{D42A27DB-BD31-4B8C-83A1-F6EECF244321}">
                <p14:modId xmlns:p14="http://schemas.microsoft.com/office/powerpoint/2010/main" val="2427360172"/>
              </p:ext>
            </p:extLst>
          </p:nvPr>
        </p:nvGraphicFramePr>
        <p:xfrm>
          <a:off x="918679" y="722490"/>
          <a:ext cx="10617647" cy="4219965"/>
        </p:xfrm>
        <a:graphic>
          <a:graphicData uri="http://schemas.openxmlformats.org/drawingml/2006/table">
            <a:tbl>
              <a:tblPr firstRow="1" firstCol="1" bandRow="1"/>
              <a:tblGrid>
                <a:gridCol w="6362610">
                  <a:extLst>
                    <a:ext uri="{9D8B030D-6E8A-4147-A177-3AD203B41FA5}">
                      <a16:colId xmlns:a16="http://schemas.microsoft.com/office/drawing/2014/main" val="2317244938"/>
                    </a:ext>
                  </a:extLst>
                </a:gridCol>
                <a:gridCol w="4255037">
                  <a:extLst>
                    <a:ext uri="{9D8B030D-6E8A-4147-A177-3AD203B41FA5}">
                      <a16:colId xmlns:a16="http://schemas.microsoft.com/office/drawing/2014/main" val="971273343"/>
                    </a:ext>
                  </a:extLst>
                </a:gridCol>
              </a:tblGrid>
              <a:tr h="1062030">
                <a:tc gridSpan="2">
                  <a:txBody>
                    <a:bodyPr/>
                    <a:lstStyle/>
                    <a:p>
                      <a:pPr algn="ctr" fontAlgn="t">
                        <a:lnSpc>
                          <a:spcPct val="107000"/>
                        </a:lnSpc>
                        <a:spcBef>
                          <a:spcPts val="0"/>
                        </a:spcBef>
                        <a:spcAft>
                          <a:spcPts val="800"/>
                        </a:spcAft>
                      </a:pPr>
                      <a:r>
                        <a:rPr lang="pt-BR" sz="2000" b="1" i="0" u="none" strike="noStrike" kern="100" dirty="0">
                          <a:solidFill>
                            <a:srgbClr val="000000"/>
                          </a:solidFill>
                          <a:effectLst/>
                          <a:highlight>
                            <a:srgbClr val="9BBB59"/>
                          </a:highlight>
                          <a:latin typeface="Arial" panose="020B0604020202020204" pitchFamily="34" charset="0"/>
                          <a:ea typeface="Calibri" panose="020F0502020204030204" pitchFamily="34" charset="0"/>
                        </a:rPr>
                        <a:t>HONORÁRIOS DO PRESIDENTE </a:t>
                      </a:r>
                      <a:endParaRPr lang="pt-BR" sz="3200" b="0" i="0" u="none" strike="noStrike" dirty="0">
                        <a:effectLst/>
                        <a:highlight>
                          <a:srgbClr val="9BBB59"/>
                        </a:highlight>
                        <a:latin typeface="Arial" panose="020B0604020202020204" pitchFamily="34" charset="0"/>
                      </a:endParaRPr>
                    </a:p>
                    <a:p>
                      <a:pPr algn="ctr" fontAlgn="t">
                        <a:lnSpc>
                          <a:spcPct val="107000"/>
                        </a:lnSpc>
                        <a:spcBef>
                          <a:spcPts val="0"/>
                        </a:spcBef>
                        <a:spcAft>
                          <a:spcPts val="800"/>
                        </a:spcAft>
                      </a:pPr>
                      <a:r>
                        <a:rPr lang="pt-BR" sz="2000" b="1" i="0" u="none" strike="noStrike" kern="100" dirty="0">
                          <a:solidFill>
                            <a:srgbClr val="000000"/>
                          </a:solidFill>
                          <a:effectLst/>
                          <a:highlight>
                            <a:srgbClr val="9BBB59"/>
                          </a:highlight>
                          <a:latin typeface="Arial" panose="020B0604020202020204" pitchFamily="34" charset="0"/>
                          <a:ea typeface="Calibri" panose="020F0502020204030204" pitchFamily="34" charset="0"/>
                        </a:rPr>
                        <a:t>DO CONSELHO DE ADMINISTRAÇÃO </a:t>
                      </a:r>
                      <a:endParaRPr lang="pt-BR" sz="3200" b="0" i="0" u="none" strike="noStrike" dirty="0">
                        <a:effectLst/>
                        <a:highlight>
                          <a:srgbClr val="9BBB59"/>
                        </a:highlight>
                        <a:latin typeface="Arial" panose="020B0604020202020204" pitchFamily="34" charset="0"/>
                      </a:endParaRPr>
                    </a:p>
                  </a:txBody>
                  <a:tcPr marL="163215" marR="163215" marT="81607" marB="816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c hMerge="1">
                  <a:txBody>
                    <a:bodyPr/>
                    <a:lstStyle/>
                    <a:p>
                      <a:endParaRPr lang="pt-BR"/>
                    </a:p>
                  </a:txBody>
                  <a:tcPr/>
                </a:tc>
                <a:extLst>
                  <a:ext uri="{0D108BD9-81ED-4DB2-BD59-A6C34878D82A}">
                    <a16:rowId xmlns:a16="http://schemas.microsoft.com/office/drawing/2014/main" val="251923957"/>
                  </a:ext>
                </a:extLst>
              </a:tr>
              <a:tr h="407002">
                <a:tc>
                  <a:txBody>
                    <a:bodyPr/>
                    <a:lstStyle/>
                    <a:p>
                      <a:pPr algn="ctr" fontAlgn="ctr">
                        <a:lnSpc>
                          <a:spcPct val="107000"/>
                        </a:lnSpc>
                        <a:spcBef>
                          <a:spcPts val="0"/>
                        </a:spcBef>
                        <a:spcAft>
                          <a:spcPts val="800"/>
                        </a:spcAft>
                      </a:pPr>
                      <a:r>
                        <a:rPr lang="pt-BR" sz="2000" b="1" i="0" u="none" strike="noStrike" kern="100">
                          <a:solidFill>
                            <a:srgbClr val="000000"/>
                          </a:solidFill>
                          <a:effectLst/>
                          <a:highlight>
                            <a:srgbClr val="DEE7D1"/>
                          </a:highlight>
                          <a:latin typeface="Arial" panose="020B0604020202020204" pitchFamily="34" charset="0"/>
                          <a:ea typeface="Calibri" panose="020F0502020204030204" pitchFamily="34" charset="0"/>
                        </a:rPr>
                        <a:t>VALOR MENSAL</a:t>
                      </a:r>
                      <a:endParaRPr lang="pt-BR" sz="3200" b="0" i="0" u="none" strike="noStrike">
                        <a:effectLst/>
                        <a:highlight>
                          <a:srgbClr val="DEE7D1"/>
                        </a:highlight>
                        <a:latin typeface="Arial" panose="020B0604020202020204" pitchFamily="34" charset="0"/>
                      </a:endParaRPr>
                    </a:p>
                  </a:txBody>
                  <a:tcPr marL="15868" marR="15868" marT="15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fontAlgn="ctr">
                        <a:lnSpc>
                          <a:spcPct val="107000"/>
                        </a:lnSpc>
                        <a:spcBef>
                          <a:spcPts val="0"/>
                        </a:spcBef>
                        <a:spcAft>
                          <a:spcPts val="800"/>
                        </a:spcAft>
                      </a:pPr>
                      <a:r>
                        <a:rPr lang="pt-BR" sz="2000" b="1" i="0" u="none" strike="noStrike" kern="100" dirty="0">
                          <a:solidFill>
                            <a:srgbClr val="000000"/>
                          </a:solidFill>
                          <a:effectLst/>
                          <a:highlight>
                            <a:srgbClr val="DEE7D1"/>
                          </a:highlight>
                          <a:latin typeface="Arial" panose="020B0604020202020204" pitchFamily="34" charset="0"/>
                          <a:ea typeface="Calibri" panose="020F0502020204030204" pitchFamily="34" charset="0"/>
                        </a:rPr>
                        <a:t>TOTAL ANUAL</a:t>
                      </a:r>
                      <a:endParaRPr lang="pt-BR" sz="3200" b="0" i="0" u="none" strike="noStrike" dirty="0">
                        <a:effectLst/>
                        <a:highlight>
                          <a:srgbClr val="DEE7D1"/>
                        </a:highlight>
                        <a:latin typeface="Arial" panose="020B0604020202020204" pitchFamily="34" charset="0"/>
                      </a:endParaRPr>
                    </a:p>
                  </a:txBody>
                  <a:tcPr marL="15868" marR="15868" marT="15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3186247466"/>
                  </a:ext>
                </a:extLst>
              </a:tr>
              <a:tr h="438789">
                <a:tc>
                  <a:txBody>
                    <a:bodyPr/>
                    <a:lstStyle/>
                    <a:p>
                      <a:pPr algn="ctr" fontAlgn="ctr">
                        <a:lnSpc>
                          <a:spcPct val="107000"/>
                        </a:lnSpc>
                        <a:spcBef>
                          <a:spcPts val="0"/>
                        </a:spcBef>
                        <a:spcAft>
                          <a:spcPts val="0"/>
                        </a:spcAft>
                      </a:pPr>
                      <a:r>
                        <a:rPr lang="pt-BR" sz="2000" b="0" i="0" u="none" strike="noStrike" kern="100" dirty="0">
                          <a:solidFill>
                            <a:srgbClr val="000000"/>
                          </a:solidFill>
                          <a:effectLst/>
                          <a:highlight>
                            <a:srgbClr val="EFF3EA"/>
                          </a:highlight>
                          <a:latin typeface="Arial" panose="020B0604020202020204" pitchFamily="34" charset="0"/>
                          <a:ea typeface="Times New Roman" panose="02020603050405020304" pitchFamily="18" charset="0"/>
                        </a:rPr>
                        <a:t>R$ 31.530,73</a:t>
                      </a:r>
                      <a:endParaRPr lang="pt-BR" sz="3200" b="0" i="0" u="none" strike="noStrike" dirty="0">
                        <a:effectLst/>
                        <a:highlight>
                          <a:srgbClr val="EFF3EA"/>
                        </a:highlight>
                        <a:latin typeface="Arial" panose="020B0604020202020204" pitchFamily="34" charset="0"/>
                      </a:endParaRPr>
                    </a:p>
                  </a:txBody>
                  <a:tcPr marL="15868" marR="15868" marT="15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gn="ctr" fontAlgn="ctr">
                        <a:lnSpc>
                          <a:spcPct val="107000"/>
                        </a:lnSpc>
                        <a:spcBef>
                          <a:spcPts val="0"/>
                        </a:spcBef>
                        <a:spcAft>
                          <a:spcPts val="0"/>
                        </a:spcAft>
                      </a:pPr>
                      <a:r>
                        <a:rPr lang="pt-BR" sz="2000" b="0" i="0" u="none" strike="noStrike" kern="100" dirty="0">
                          <a:solidFill>
                            <a:srgbClr val="000000"/>
                          </a:solidFill>
                          <a:effectLst/>
                          <a:highlight>
                            <a:srgbClr val="EFF3EA"/>
                          </a:highlight>
                          <a:latin typeface="Arial" panose="020B0604020202020204" pitchFamily="34" charset="0"/>
                          <a:ea typeface="Times New Roman" panose="02020603050405020304" pitchFamily="18" charset="0"/>
                        </a:rPr>
                        <a:t>R$ 378.368,76</a:t>
                      </a:r>
                      <a:endParaRPr lang="pt-BR" sz="3200" b="0" i="0" u="none" strike="noStrike" dirty="0">
                        <a:effectLst/>
                        <a:highlight>
                          <a:srgbClr val="EFF3EA"/>
                        </a:highlight>
                        <a:latin typeface="Arial" panose="020B0604020202020204" pitchFamily="34" charset="0"/>
                      </a:endParaRPr>
                    </a:p>
                  </a:txBody>
                  <a:tcPr marL="15868" marR="15868" marT="15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extLst>
                  <a:ext uri="{0D108BD9-81ED-4DB2-BD59-A6C34878D82A}">
                    <a16:rowId xmlns:a16="http://schemas.microsoft.com/office/drawing/2014/main" val="934554062"/>
                  </a:ext>
                </a:extLst>
              </a:tr>
              <a:tr h="2312144">
                <a:tc>
                  <a:txBody>
                    <a:bodyPr/>
                    <a:lstStyle/>
                    <a:p>
                      <a:pPr algn="l" fontAlgn="ctr">
                        <a:lnSpc>
                          <a:spcPct val="105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                        R$ 6.306,15 INSS Patronal</a:t>
                      </a:r>
                      <a:endParaRPr lang="pt-BR" sz="3200" b="0" i="0" u="none" strike="noStrike" kern="1200" dirty="0">
                        <a:solidFill>
                          <a:schemeClr val="tx1"/>
                        </a:solidFill>
                        <a:effectLst/>
                        <a:highlight>
                          <a:srgbClr val="DEE7D1"/>
                        </a:highlight>
                        <a:latin typeface="Arial" panose="020B0604020202020204" pitchFamily="34" charset="0"/>
                        <a:ea typeface="+mn-ea"/>
                      </a:endParaRPr>
                    </a:p>
                    <a:p>
                      <a:pPr algn="l" fontAlgn="ctr">
                        <a:lnSpc>
                          <a:spcPct val="105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                        R$ 2.522,46 FGTS</a:t>
                      </a:r>
                      <a:endParaRPr lang="pt-BR" sz="3200" b="0" i="0" u="none" strike="noStrike" dirty="0">
                        <a:effectLst/>
                        <a:highlight>
                          <a:srgbClr val="DEE7D1"/>
                        </a:highlight>
                        <a:latin typeface="Arial" panose="020B0604020202020204" pitchFamily="34" charset="0"/>
                      </a:endParaRPr>
                    </a:p>
                    <a:p>
                      <a:pPr algn="l" fontAlgn="ctr">
                        <a:lnSpc>
                          <a:spcPct val="105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                        R$ 1.700,00 Alimentação</a:t>
                      </a:r>
                      <a:endParaRPr lang="pt-BR" sz="3200" b="0" i="0" u="none" strike="noStrike" dirty="0">
                        <a:effectLst/>
                        <a:highlight>
                          <a:srgbClr val="DEE7D1"/>
                        </a:highlight>
                        <a:latin typeface="Arial" panose="020B0604020202020204" pitchFamily="34" charset="0"/>
                      </a:endParaRPr>
                    </a:p>
                    <a:p>
                      <a:pPr algn="l" fontAlgn="ctr">
                        <a:lnSpc>
                          <a:spcPct val="105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                        R$ 35,67 Seguro de Vida</a:t>
                      </a:r>
                      <a:b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b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                        R$ 31.530,73 </a:t>
                      </a:r>
                      <a:r>
                        <a:rPr lang="pt-BR" sz="2000" b="0" i="0" u="none" strike="noStrike" kern="100" dirty="0" err="1">
                          <a:solidFill>
                            <a:srgbClr val="000000"/>
                          </a:solidFill>
                          <a:effectLst/>
                          <a:highlight>
                            <a:srgbClr val="DEE7D1"/>
                          </a:highlight>
                          <a:latin typeface="Arial" panose="020B0604020202020204" pitchFamily="34" charset="0"/>
                          <a:ea typeface="Times New Roman" panose="02020603050405020304" pitchFamily="18" charset="0"/>
                        </a:rPr>
                        <a:t>Grat</a:t>
                      </a: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 Natalina</a:t>
                      </a:r>
                      <a:b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b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                        R$ 31.530,73 14º </a:t>
                      </a:r>
                      <a:endParaRPr lang="pt-BR" sz="3200" b="0" i="0" u="none" strike="noStrike" dirty="0">
                        <a:effectLst/>
                        <a:highlight>
                          <a:srgbClr val="DEE7D1"/>
                        </a:highlight>
                        <a:latin typeface="Arial" panose="020B0604020202020204" pitchFamily="34" charset="0"/>
                      </a:endParaRPr>
                    </a:p>
                    <a:p>
                      <a:pPr algn="l" fontAlgn="ctr">
                        <a:lnSpc>
                          <a:spcPct val="107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                        R$ 1.133,64 Plano de saúde</a:t>
                      </a:r>
                      <a:endParaRPr lang="pt-BR" sz="3200" b="0" i="0" u="none" strike="noStrike" dirty="0">
                        <a:effectLst/>
                        <a:highlight>
                          <a:srgbClr val="DEE7D1"/>
                        </a:highlight>
                        <a:latin typeface="Arial" panose="020B0604020202020204" pitchFamily="34" charset="0"/>
                      </a:endParaRPr>
                    </a:p>
                  </a:txBody>
                  <a:tcPr marL="15868" marR="15868" marT="15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fontAlgn="ctr">
                        <a:lnSpc>
                          <a:spcPct val="107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R$ 221.093,64</a:t>
                      </a:r>
                      <a:endParaRPr lang="pt-BR" sz="3200" b="0" i="0" u="none" strike="noStrike" dirty="0">
                        <a:effectLst/>
                        <a:highlight>
                          <a:srgbClr val="DEE7D1"/>
                        </a:highlight>
                        <a:latin typeface="Arial" panose="020B0604020202020204" pitchFamily="34" charset="0"/>
                      </a:endParaRPr>
                    </a:p>
                  </a:txBody>
                  <a:tcPr marL="15868" marR="15868" marT="15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4285524615"/>
                  </a:ext>
                </a:extLst>
              </a:tr>
            </a:tbl>
          </a:graphicData>
        </a:graphic>
      </p:graphicFrame>
      <p:sp>
        <p:nvSpPr>
          <p:cNvPr id="5" name="CaixaDeTexto 4">
            <a:extLst>
              <a:ext uri="{FF2B5EF4-FFF2-40B4-BE49-F238E27FC236}">
                <a16:creationId xmlns:a16="http://schemas.microsoft.com/office/drawing/2014/main" id="{90CD5C6C-46FE-E46F-08A2-5C57FB97E70A}"/>
              </a:ext>
            </a:extLst>
          </p:cNvPr>
          <p:cNvSpPr txBox="1"/>
          <p:nvPr/>
        </p:nvSpPr>
        <p:spPr>
          <a:xfrm>
            <a:off x="918679" y="4942455"/>
            <a:ext cx="8281882" cy="276999"/>
          </a:xfrm>
          <a:prstGeom prst="rect">
            <a:avLst/>
          </a:prstGeom>
          <a:noFill/>
        </p:spPr>
        <p:txBody>
          <a:bodyPr wrap="square">
            <a:spAutoFit/>
          </a:bodyPr>
          <a:lstStyle/>
          <a:p>
            <a:r>
              <a:rPr lang="pt-BR" sz="1200" dirty="0">
                <a:latin typeface="Arial" panose="020B0604020202020204" pitchFamily="34" charset="0"/>
                <a:ea typeface="Calibri" panose="020F0502020204030204" pitchFamily="34" charset="0"/>
                <a:cs typeface="Arial" panose="020B0604020202020204" pitchFamily="34" charset="0"/>
              </a:rPr>
              <a:t>V</a:t>
            </a:r>
            <a:r>
              <a:rPr lang="pt-BR" sz="1200" dirty="0">
                <a:effectLst/>
                <a:latin typeface="Arial" panose="020B0604020202020204" pitchFamily="34" charset="0"/>
                <a:ea typeface="Calibri" panose="020F0502020204030204" pitchFamily="34" charset="0"/>
                <a:cs typeface="Arial" panose="020B0604020202020204" pitchFamily="34" charset="0"/>
              </a:rPr>
              <a:t>alor corrigido anualmente de acordo com o dissídio dos funcionários</a:t>
            </a:r>
            <a:endParaRPr lang="pt-B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46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69823"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4" name="CaixaDeTexto 3">
            <a:extLst>
              <a:ext uri="{FF2B5EF4-FFF2-40B4-BE49-F238E27FC236}">
                <a16:creationId xmlns:a16="http://schemas.microsoft.com/office/drawing/2014/main" id="{3EF2B8D9-0EC3-CEA8-1FD4-4CBA64D3BFA9}"/>
              </a:ext>
            </a:extLst>
          </p:cNvPr>
          <p:cNvSpPr txBox="1"/>
          <p:nvPr/>
        </p:nvSpPr>
        <p:spPr>
          <a:xfrm>
            <a:off x="620113" y="4549422"/>
            <a:ext cx="8281882" cy="276999"/>
          </a:xfrm>
          <a:prstGeom prst="rect">
            <a:avLst/>
          </a:prstGeom>
          <a:noFill/>
        </p:spPr>
        <p:txBody>
          <a:bodyPr wrap="square">
            <a:spAutoFit/>
          </a:bodyPr>
          <a:lstStyle/>
          <a:p>
            <a:r>
              <a:rPr lang="pt-BR" sz="1200" dirty="0">
                <a:latin typeface="Arial" panose="020B0604020202020204" pitchFamily="34" charset="0"/>
                <a:ea typeface="Calibri" panose="020F0502020204030204" pitchFamily="34" charset="0"/>
                <a:cs typeface="Arial" panose="020B0604020202020204" pitchFamily="34" charset="0"/>
              </a:rPr>
              <a:t>V</a:t>
            </a:r>
            <a:r>
              <a:rPr lang="pt-BR" sz="1200" dirty="0">
                <a:effectLst/>
                <a:latin typeface="Arial" panose="020B0604020202020204" pitchFamily="34" charset="0"/>
                <a:ea typeface="Calibri" panose="020F0502020204030204" pitchFamily="34" charset="0"/>
                <a:cs typeface="Arial" panose="020B0604020202020204" pitchFamily="34" charset="0"/>
              </a:rPr>
              <a:t>alor corrigido anualmente de acordo com o dissídio dos funcionários</a:t>
            </a:r>
            <a:endParaRPr lang="pt-BR" sz="1200" dirty="0">
              <a:latin typeface="Arial" panose="020B0604020202020204" pitchFamily="34" charset="0"/>
              <a:cs typeface="Arial" panose="020B0604020202020204" pitchFamily="34" charset="0"/>
            </a:endParaRPr>
          </a:p>
        </p:txBody>
      </p:sp>
      <p:graphicFrame>
        <p:nvGraphicFramePr>
          <p:cNvPr id="6" name="Tabela 5">
            <a:extLst>
              <a:ext uri="{FF2B5EF4-FFF2-40B4-BE49-F238E27FC236}">
                <a16:creationId xmlns:a16="http://schemas.microsoft.com/office/drawing/2014/main" id="{F7558FC3-4A04-671F-9FC3-896C9328C509}"/>
              </a:ext>
            </a:extLst>
          </p:cNvPr>
          <p:cNvGraphicFramePr>
            <a:graphicFrameLocks noGrp="1"/>
          </p:cNvGraphicFramePr>
          <p:nvPr>
            <p:extLst>
              <p:ext uri="{D42A27DB-BD31-4B8C-83A1-F6EECF244321}">
                <p14:modId xmlns:p14="http://schemas.microsoft.com/office/powerpoint/2010/main" val="1597330223"/>
              </p:ext>
            </p:extLst>
          </p:nvPr>
        </p:nvGraphicFramePr>
        <p:xfrm>
          <a:off x="720124" y="736224"/>
          <a:ext cx="10613920" cy="3813197"/>
        </p:xfrm>
        <a:graphic>
          <a:graphicData uri="http://schemas.openxmlformats.org/drawingml/2006/table">
            <a:tbl>
              <a:tblPr firstRow="1" firstCol="1" bandRow="1"/>
              <a:tblGrid>
                <a:gridCol w="3335706">
                  <a:extLst>
                    <a:ext uri="{9D8B030D-6E8A-4147-A177-3AD203B41FA5}">
                      <a16:colId xmlns:a16="http://schemas.microsoft.com/office/drawing/2014/main" val="2065580377"/>
                    </a:ext>
                  </a:extLst>
                </a:gridCol>
                <a:gridCol w="2785826">
                  <a:extLst>
                    <a:ext uri="{9D8B030D-6E8A-4147-A177-3AD203B41FA5}">
                      <a16:colId xmlns:a16="http://schemas.microsoft.com/office/drawing/2014/main" val="2675768620"/>
                    </a:ext>
                  </a:extLst>
                </a:gridCol>
                <a:gridCol w="2362318">
                  <a:extLst>
                    <a:ext uri="{9D8B030D-6E8A-4147-A177-3AD203B41FA5}">
                      <a16:colId xmlns:a16="http://schemas.microsoft.com/office/drawing/2014/main" val="2003530373"/>
                    </a:ext>
                  </a:extLst>
                </a:gridCol>
                <a:gridCol w="2130070">
                  <a:extLst>
                    <a:ext uri="{9D8B030D-6E8A-4147-A177-3AD203B41FA5}">
                      <a16:colId xmlns:a16="http://schemas.microsoft.com/office/drawing/2014/main" val="1928337224"/>
                    </a:ext>
                  </a:extLst>
                </a:gridCol>
              </a:tblGrid>
              <a:tr h="588458">
                <a:tc gridSpan="4">
                  <a:txBody>
                    <a:bodyPr/>
                    <a:lstStyle/>
                    <a:p>
                      <a:pPr algn="ctr">
                        <a:lnSpc>
                          <a:spcPct val="107000"/>
                        </a:lnSpc>
                        <a:spcAft>
                          <a:spcPts val="800"/>
                        </a:spcAft>
                      </a:pPr>
                      <a:r>
                        <a:rPr lang="pt-BR"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CÉDULA DE PRESENÇA/HONORÁRIOS DOS CONSELHEIROS</a:t>
                      </a:r>
                      <a:endParaRPr lang="pt-BR" sz="2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680906788"/>
                  </a:ext>
                </a:extLst>
              </a:tr>
              <a:tr h="402915">
                <a:tc>
                  <a:txBody>
                    <a:bodyPr/>
                    <a:lstStyle/>
                    <a:p>
                      <a:pPr algn="ctr">
                        <a:lnSpc>
                          <a:spcPct val="107000"/>
                        </a:lnSpc>
                        <a:spcAft>
                          <a:spcPts val="800"/>
                        </a:spcAft>
                      </a:pPr>
                      <a:r>
                        <a:rPr lang="pt-BR" sz="2000" b="1">
                          <a:solidFill>
                            <a:srgbClr val="000000"/>
                          </a:solidFill>
                          <a:effectLst/>
                          <a:latin typeface="Arial" panose="020B0604020202020204" pitchFamily="34" charset="0"/>
                          <a:ea typeface="Calibri" panose="020F0502020204030204" pitchFamily="34" charset="0"/>
                          <a:cs typeface="Arial" panose="020B0604020202020204" pitchFamily="34" charset="0"/>
                        </a:rPr>
                        <a:t>ITEM</a:t>
                      </a:r>
                      <a:endParaRPr lang="pt-BR"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8890" marR="8890" marT="8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a:lnSpc>
                          <a:spcPct val="107000"/>
                        </a:lnSpc>
                      </a:pPr>
                      <a:r>
                        <a:rPr lang="pt-BR" sz="20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VALOR UNITÁRIO</a:t>
                      </a:r>
                      <a:endParaRPr lang="pt-BR" sz="2000" dirty="0">
                        <a:effectLst/>
                        <a:latin typeface="Arial" panose="020B0604020202020204" pitchFamily="34" charset="0"/>
                        <a:ea typeface="Times New Roman" panose="02020603050405020304" pitchFamily="18" charset="0"/>
                        <a:cs typeface="Arial" panose="020B0604020202020204" pitchFamily="34" charset="0"/>
                      </a:endParaRPr>
                    </a:p>
                  </a:txBody>
                  <a:tcPr marL="8890" marR="8890" marT="8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a:lnSpc>
                          <a:spcPct val="107000"/>
                        </a:lnSpc>
                      </a:pPr>
                      <a:r>
                        <a:rPr lang="pt-BR" sz="20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MENSAL</a:t>
                      </a:r>
                      <a:endParaRPr lang="pt-BR" sz="2000">
                        <a:effectLst/>
                        <a:latin typeface="Arial" panose="020B0604020202020204" pitchFamily="34" charset="0"/>
                        <a:ea typeface="Times New Roman" panose="02020603050405020304" pitchFamily="18" charset="0"/>
                        <a:cs typeface="Arial" panose="020B0604020202020204" pitchFamily="34" charset="0"/>
                      </a:endParaRPr>
                    </a:p>
                  </a:txBody>
                  <a:tcPr marL="8890" marR="8890" marT="8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a:lnSpc>
                          <a:spcPct val="107000"/>
                        </a:lnSpc>
                      </a:pPr>
                      <a:r>
                        <a:rPr lang="pt-BR" sz="20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ANUAL</a:t>
                      </a:r>
                      <a:endParaRPr lang="pt-BR"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1695161160"/>
                  </a:ext>
                </a:extLst>
              </a:tr>
              <a:tr h="1209313">
                <a:tc>
                  <a:txBody>
                    <a:bodyPr/>
                    <a:lstStyle/>
                    <a:p>
                      <a:pPr algn="just">
                        <a:lnSpc>
                          <a:spcPct val="107000"/>
                        </a:lnSpc>
                      </a:pPr>
                      <a:r>
                        <a:rPr lang="pt-BR" sz="2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Valor da cédula de presença para os Conselheiros de Administração </a:t>
                      </a:r>
                      <a:endParaRPr lang="pt-BR" sz="2000">
                        <a:effectLst/>
                        <a:latin typeface="Arial" panose="020B0604020202020204" pitchFamily="34" charset="0"/>
                        <a:ea typeface="Times New Roman" panose="02020603050405020304" pitchFamily="18" charset="0"/>
                        <a:cs typeface="Arial" panose="020B0604020202020204" pitchFamily="34" charset="0"/>
                      </a:endParaRPr>
                    </a:p>
                  </a:txBody>
                  <a:tcPr marL="8890" marR="8890" marT="889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gn="ctr">
                        <a:lnSpc>
                          <a:spcPct val="107000"/>
                        </a:lnSpc>
                      </a:pPr>
                      <a:r>
                        <a:rPr lang="pt-BR"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R$ 3.153,08</a:t>
                      </a:r>
                      <a:endParaRPr lang="pt-BR" sz="2000">
                        <a:effectLst/>
                        <a:latin typeface="Arial" panose="020B0604020202020204" pitchFamily="34" charset="0"/>
                        <a:ea typeface="Times New Roman" panose="02020603050405020304" pitchFamily="18" charset="0"/>
                        <a:cs typeface="Arial" panose="020B0604020202020204" pitchFamily="34" charset="0"/>
                      </a:endParaRPr>
                    </a:p>
                  </a:txBody>
                  <a:tcPr marL="8890" marR="8890" marT="889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gn="ctr">
                        <a:lnSpc>
                          <a:spcPct val="107000"/>
                        </a:lnSpc>
                      </a:pPr>
                      <a:r>
                        <a:rPr lang="pt-B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R$ 25.224,64</a:t>
                      </a:r>
                      <a:endParaRPr lang="pt-BR" sz="2000" dirty="0">
                        <a:effectLst/>
                        <a:latin typeface="Arial" panose="020B0604020202020204" pitchFamily="34" charset="0"/>
                        <a:ea typeface="Times New Roman" panose="02020603050405020304" pitchFamily="18" charset="0"/>
                        <a:cs typeface="Arial" panose="020B0604020202020204" pitchFamily="34" charset="0"/>
                      </a:endParaRPr>
                    </a:p>
                  </a:txBody>
                  <a:tcPr marL="8890" marR="8890" marT="889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gn="ctr">
                        <a:lnSpc>
                          <a:spcPct val="107000"/>
                        </a:lnSpc>
                      </a:pPr>
                      <a:r>
                        <a:rPr lang="pt-B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R$ 302.695,70</a:t>
                      </a:r>
                      <a:endParaRPr lang="pt-BR"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extLst>
                  <a:ext uri="{0D108BD9-81ED-4DB2-BD59-A6C34878D82A}">
                    <a16:rowId xmlns:a16="http://schemas.microsoft.com/office/drawing/2014/main" val="3457082128"/>
                  </a:ext>
                </a:extLst>
              </a:tr>
              <a:tr h="1612511">
                <a:tc>
                  <a:txBody>
                    <a:bodyPr/>
                    <a:lstStyle/>
                    <a:p>
                      <a:pPr algn="just">
                        <a:lnSpc>
                          <a:spcPct val="107000"/>
                        </a:lnSpc>
                      </a:pPr>
                      <a:r>
                        <a:rPr lang="pt-BR" sz="2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Encargos e Benefícios (INSS, Seguro de Vida e de Responsabilidade Civil e Gratificação Natalina)</a:t>
                      </a:r>
                      <a:endParaRPr lang="pt-BR" sz="2000">
                        <a:effectLst/>
                        <a:latin typeface="Arial" panose="020B0604020202020204" pitchFamily="34" charset="0"/>
                        <a:ea typeface="Times New Roman" panose="02020603050405020304" pitchFamily="18" charset="0"/>
                        <a:cs typeface="Arial" panose="020B0604020202020204" pitchFamily="34" charset="0"/>
                      </a:endParaRPr>
                    </a:p>
                  </a:txBody>
                  <a:tcPr marL="8890" marR="8890" marT="889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a:lnSpc>
                          <a:spcPct val="105000"/>
                        </a:lnSpc>
                      </a:pPr>
                      <a:r>
                        <a:rPr lang="pt-BR"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R$ 630,61 INSS Patronal</a:t>
                      </a:r>
                      <a:endParaRPr lang="pt-BR" sz="2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07000"/>
                        </a:lnSpc>
                      </a:pPr>
                      <a:r>
                        <a:rPr lang="pt-BR"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R$ 3.153,08 Gratificação Natalina</a:t>
                      </a:r>
                      <a:endParaRPr lang="pt-BR" sz="2000">
                        <a:effectLst/>
                        <a:latin typeface="Arial" panose="020B0604020202020204" pitchFamily="34" charset="0"/>
                        <a:ea typeface="Times New Roman" panose="02020603050405020304" pitchFamily="18" charset="0"/>
                        <a:cs typeface="Arial" panose="020B0604020202020204" pitchFamily="34" charset="0"/>
                      </a:endParaRPr>
                    </a:p>
                  </a:txBody>
                  <a:tcPr marL="8890" marR="8890" marT="889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a:lnSpc>
                          <a:spcPct val="107000"/>
                        </a:lnSpc>
                      </a:pPr>
                      <a:r>
                        <a:rPr lang="pt-BR"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R$ 5.044,88</a:t>
                      </a:r>
                      <a:endParaRPr lang="pt-BR" sz="2000">
                        <a:effectLst/>
                        <a:latin typeface="Arial" panose="020B0604020202020204" pitchFamily="34" charset="0"/>
                        <a:ea typeface="Times New Roman" panose="02020603050405020304" pitchFamily="18" charset="0"/>
                        <a:cs typeface="Arial" panose="020B0604020202020204" pitchFamily="34" charset="0"/>
                      </a:endParaRPr>
                    </a:p>
                  </a:txBody>
                  <a:tcPr marL="8890" marR="8890" marT="889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a:lnSpc>
                          <a:spcPct val="107000"/>
                        </a:lnSpc>
                      </a:pPr>
                      <a:r>
                        <a:rPr lang="pt-BR"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R$ 85.763,20</a:t>
                      </a:r>
                      <a:endParaRPr lang="pt-BR"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4049365579"/>
                  </a:ext>
                </a:extLst>
              </a:tr>
            </a:tbl>
          </a:graphicData>
        </a:graphic>
      </p:graphicFrame>
    </p:spTree>
    <p:extLst>
      <p:ext uri="{BB962C8B-B14F-4D97-AF65-F5344CB8AC3E}">
        <p14:creationId xmlns:p14="http://schemas.microsoft.com/office/powerpoint/2010/main" val="3747413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69823"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graphicFrame>
        <p:nvGraphicFramePr>
          <p:cNvPr id="5" name="Espaço Reservado para Conteúdo 3">
            <a:extLst>
              <a:ext uri="{FF2B5EF4-FFF2-40B4-BE49-F238E27FC236}">
                <a16:creationId xmlns:a16="http://schemas.microsoft.com/office/drawing/2014/main" id="{EB5CFF86-F83E-6C34-8A28-116951A1C6EC}"/>
              </a:ext>
            </a:extLst>
          </p:cNvPr>
          <p:cNvGraphicFramePr>
            <a:graphicFrameLocks/>
          </p:cNvGraphicFramePr>
          <p:nvPr>
            <p:extLst>
              <p:ext uri="{D42A27DB-BD31-4B8C-83A1-F6EECF244321}">
                <p14:modId xmlns:p14="http://schemas.microsoft.com/office/powerpoint/2010/main" val="2920318155"/>
              </p:ext>
            </p:extLst>
          </p:nvPr>
        </p:nvGraphicFramePr>
        <p:xfrm>
          <a:off x="736847" y="949609"/>
          <a:ext cx="10715346" cy="4580743"/>
        </p:xfrm>
        <a:graphic>
          <a:graphicData uri="http://schemas.openxmlformats.org/drawingml/2006/table">
            <a:tbl>
              <a:tblPr firstRow="1" firstCol="1" bandRow="1"/>
              <a:tblGrid>
                <a:gridCol w="3477652">
                  <a:extLst>
                    <a:ext uri="{9D8B030D-6E8A-4147-A177-3AD203B41FA5}">
                      <a16:colId xmlns:a16="http://schemas.microsoft.com/office/drawing/2014/main" val="2450684747"/>
                    </a:ext>
                  </a:extLst>
                </a:gridCol>
                <a:gridCol w="3145089">
                  <a:extLst>
                    <a:ext uri="{9D8B030D-6E8A-4147-A177-3AD203B41FA5}">
                      <a16:colId xmlns:a16="http://schemas.microsoft.com/office/drawing/2014/main" val="1043546019"/>
                    </a:ext>
                  </a:extLst>
                </a:gridCol>
                <a:gridCol w="2139519">
                  <a:extLst>
                    <a:ext uri="{9D8B030D-6E8A-4147-A177-3AD203B41FA5}">
                      <a16:colId xmlns:a16="http://schemas.microsoft.com/office/drawing/2014/main" val="88379742"/>
                    </a:ext>
                  </a:extLst>
                </a:gridCol>
                <a:gridCol w="1953086">
                  <a:extLst>
                    <a:ext uri="{9D8B030D-6E8A-4147-A177-3AD203B41FA5}">
                      <a16:colId xmlns:a16="http://schemas.microsoft.com/office/drawing/2014/main" val="1538232732"/>
                    </a:ext>
                  </a:extLst>
                </a:gridCol>
              </a:tblGrid>
              <a:tr h="595106">
                <a:tc gridSpan="4">
                  <a:txBody>
                    <a:bodyPr/>
                    <a:lstStyle/>
                    <a:p>
                      <a:pPr algn="ctr" fontAlgn="t">
                        <a:lnSpc>
                          <a:spcPct val="107000"/>
                        </a:lnSpc>
                        <a:spcBef>
                          <a:spcPts val="0"/>
                        </a:spcBef>
                        <a:spcAft>
                          <a:spcPts val="800"/>
                        </a:spcAft>
                      </a:pPr>
                      <a:r>
                        <a:rPr lang="pt-BR" sz="2000" b="1" i="0" u="none" strike="noStrike" kern="100" dirty="0">
                          <a:solidFill>
                            <a:srgbClr val="000000"/>
                          </a:solidFill>
                          <a:effectLst/>
                          <a:highlight>
                            <a:srgbClr val="9BBB59"/>
                          </a:highlight>
                          <a:latin typeface="Arial" panose="020B0604020202020204" pitchFamily="34" charset="0"/>
                          <a:ea typeface="Calibri" panose="020F0502020204030204" pitchFamily="34" charset="0"/>
                        </a:rPr>
                        <a:t>CÉDULA DE PRESENÇA/HONORÁRIOS DOS CONSELHEIROS FISCAIS</a:t>
                      </a:r>
                      <a:endParaRPr lang="pt-BR" sz="2000" b="0" i="0" u="none" strike="noStrike" dirty="0">
                        <a:effectLst/>
                        <a:highlight>
                          <a:srgbClr val="9BBB59"/>
                        </a:highlight>
                        <a:latin typeface="Arial" panose="020B0604020202020204" pitchFamily="34" charset="0"/>
                      </a:endParaRPr>
                    </a:p>
                  </a:txBody>
                  <a:tcPr marL="209266" marR="209266" marT="104633" marB="104633">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BBB59"/>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70246699"/>
                  </a:ext>
                </a:extLst>
              </a:tr>
              <a:tr h="764674">
                <a:tc>
                  <a:txBody>
                    <a:bodyPr/>
                    <a:lstStyle/>
                    <a:p>
                      <a:pPr algn="ctr" fontAlgn="ctr">
                        <a:lnSpc>
                          <a:spcPct val="107000"/>
                        </a:lnSpc>
                        <a:spcBef>
                          <a:spcPts val="0"/>
                        </a:spcBef>
                        <a:spcAft>
                          <a:spcPts val="800"/>
                        </a:spcAft>
                      </a:pPr>
                      <a:r>
                        <a:rPr lang="pt-BR" sz="2000" b="1" i="0" u="none" strike="noStrike" kern="100" dirty="0">
                          <a:solidFill>
                            <a:srgbClr val="000000"/>
                          </a:solidFill>
                          <a:effectLst/>
                          <a:highlight>
                            <a:srgbClr val="DEE7D1"/>
                          </a:highlight>
                          <a:latin typeface="Arial" panose="020B0604020202020204" pitchFamily="34" charset="0"/>
                          <a:ea typeface="Calibri" panose="020F0502020204030204" pitchFamily="34" charset="0"/>
                        </a:rPr>
                        <a:t>ITEM</a:t>
                      </a:r>
                      <a:endParaRPr lang="pt-BR" sz="2000" b="0" i="0" u="none" strike="noStrike" dirty="0">
                        <a:effectLst/>
                        <a:highlight>
                          <a:srgbClr val="DEE7D1"/>
                        </a:highlight>
                        <a:latin typeface="Arial" panose="020B0604020202020204" pitchFamily="34" charset="0"/>
                      </a:endParaRPr>
                    </a:p>
                  </a:txBody>
                  <a:tcPr marL="20345" marR="20345" marT="2034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fontAlgn="ctr">
                        <a:lnSpc>
                          <a:spcPct val="107000"/>
                        </a:lnSpc>
                        <a:spcBef>
                          <a:spcPts val="0"/>
                        </a:spcBef>
                        <a:spcAft>
                          <a:spcPts val="0"/>
                        </a:spcAft>
                      </a:pPr>
                      <a:r>
                        <a:rPr lang="pt-BR" sz="2000" b="1" i="0" u="none" strike="noStrike" kern="1200">
                          <a:solidFill>
                            <a:srgbClr val="000000"/>
                          </a:solidFill>
                          <a:effectLst/>
                          <a:highlight>
                            <a:srgbClr val="DEE7D1"/>
                          </a:highlight>
                          <a:latin typeface="Arial" panose="020B0604020202020204" pitchFamily="34" charset="0"/>
                          <a:ea typeface="Times New Roman" panose="02020603050405020304" pitchFamily="18" charset="0"/>
                        </a:rPr>
                        <a:t>VALOR UNITÁRIO</a:t>
                      </a:r>
                      <a:endParaRPr lang="pt-BR" sz="2000" b="0" i="0" u="none" strike="noStrike">
                        <a:effectLst/>
                        <a:highlight>
                          <a:srgbClr val="DEE7D1"/>
                        </a:highlight>
                        <a:latin typeface="Arial" panose="020B0604020202020204" pitchFamily="34" charset="0"/>
                      </a:endParaRPr>
                    </a:p>
                  </a:txBody>
                  <a:tcPr marL="20345" marR="20345" marT="2034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fontAlgn="ctr">
                        <a:lnSpc>
                          <a:spcPct val="107000"/>
                        </a:lnSpc>
                        <a:spcBef>
                          <a:spcPts val="0"/>
                        </a:spcBef>
                        <a:spcAft>
                          <a:spcPts val="0"/>
                        </a:spcAft>
                      </a:pPr>
                      <a:r>
                        <a:rPr lang="pt-BR" sz="2000" b="1" i="0" u="none" strike="noStrike" kern="1200">
                          <a:solidFill>
                            <a:srgbClr val="000000"/>
                          </a:solidFill>
                          <a:effectLst/>
                          <a:highlight>
                            <a:srgbClr val="DEE7D1"/>
                          </a:highlight>
                          <a:latin typeface="Arial" panose="020B0604020202020204" pitchFamily="34" charset="0"/>
                          <a:ea typeface="Times New Roman" panose="02020603050405020304" pitchFamily="18" charset="0"/>
                        </a:rPr>
                        <a:t>TOTAL MENSAL</a:t>
                      </a:r>
                      <a:endParaRPr lang="pt-BR" sz="2000" b="0" i="0" u="none" strike="noStrike">
                        <a:effectLst/>
                        <a:highlight>
                          <a:srgbClr val="DEE7D1"/>
                        </a:highlight>
                        <a:latin typeface="Arial" panose="020B0604020202020204" pitchFamily="34" charset="0"/>
                      </a:endParaRPr>
                    </a:p>
                  </a:txBody>
                  <a:tcPr marL="20345" marR="20345" marT="2034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fontAlgn="ctr">
                        <a:lnSpc>
                          <a:spcPct val="107000"/>
                        </a:lnSpc>
                        <a:spcBef>
                          <a:spcPts val="0"/>
                        </a:spcBef>
                        <a:spcAft>
                          <a:spcPts val="0"/>
                        </a:spcAft>
                      </a:pPr>
                      <a:r>
                        <a:rPr lang="pt-BR" sz="2000" b="1" i="0" u="none" strike="noStrike" kern="1200">
                          <a:solidFill>
                            <a:srgbClr val="000000"/>
                          </a:solidFill>
                          <a:effectLst/>
                          <a:highlight>
                            <a:srgbClr val="DEE7D1"/>
                          </a:highlight>
                          <a:latin typeface="Arial" panose="020B0604020202020204" pitchFamily="34" charset="0"/>
                          <a:ea typeface="Times New Roman" panose="02020603050405020304" pitchFamily="18" charset="0"/>
                        </a:rPr>
                        <a:t>TOTAL ANUAL</a:t>
                      </a:r>
                      <a:endParaRPr lang="pt-BR" sz="2000" b="0" i="0" u="none" strike="noStrike">
                        <a:effectLst/>
                        <a:highlight>
                          <a:srgbClr val="DEE7D1"/>
                        </a:highlight>
                        <a:latin typeface="Arial" panose="020B0604020202020204" pitchFamily="34" charset="0"/>
                      </a:endParaRPr>
                    </a:p>
                  </a:txBody>
                  <a:tcPr marL="21799" marR="21799" marT="2179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906786984"/>
                  </a:ext>
                </a:extLst>
              </a:tr>
              <a:tr h="1441080">
                <a:tc>
                  <a:txBody>
                    <a:bodyPr/>
                    <a:lstStyle/>
                    <a:p>
                      <a:pPr algn="just" fontAlgn="t">
                        <a:lnSpc>
                          <a:spcPct val="107000"/>
                        </a:lnSpc>
                        <a:spcBef>
                          <a:spcPts val="0"/>
                        </a:spcBef>
                        <a:spcAft>
                          <a:spcPts val="0"/>
                        </a:spcAft>
                      </a:pPr>
                      <a:r>
                        <a:rPr lang="pt-BR" sz="2000" b="0" i="0" u="none" strike="noStrike" kern="1200" dirty="0">
                          <a:solidFill>
                            <a:srgbClr val="000000"/>
                          </a:solidFill>
                          <a:effectLst/>
                          <a:highlight>
                            <a:srgbClr val="EFF3EA"/>
                          </a:highlight>
                          <a:latin typeface="Arial" panose="020B0604020202020204" pitchFamily="34" charset="0"/>
                          <a:ea typeface="Times New Roman" panose="02020603050405020304" pitchFamily="18" charset="0"/>
                        </a:rPr>
                        <a:t>Valor da cédula de presença para os Conselheiros Fiscais Efetivos </a:t>
                      </a:r>
                      <a:endParaRPr lang="pt-BR" sz="2000" b="0" i="0" u="none" strike="noStrike" dirty="0">
                        <a:effectLst/>
                        <a:highlight>
                          <a:srgbClr val="EFF3EA"/>
                        </a:highlight>
                        <a:latin typeface="Arial" panose="020B0604020202020204" pitchFamily="34" charset="0"/>
                      </a:endParaRPr>
                    </a:p>
                  </a:txBody>
                  <a:tcPr marL="20345" marR="20345" marT="203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gn="ctr" fontAlgn="t">
                        <a:lnSpc>
                          <a:spcPct val="107000"/>
                        </a:lnSpc>
                        <a:spcBef>
                          <a:spcPts val="0"/>
                        </a:spcBef>
                        <a:spcAft>
                          <a:spcPts val="0"/>
                        </a:spcAft>
                      </a:pPr>
                      <a:endParaRPr lang="pt-BR" sz="2000" b="0" i="0" u="none" strike="noStrike" kern="100" dirty="0">
                        <a:solidFill>
                          <a:srgbClr val="000000"/>
                        </a:solidFill>
                        <a:effectLst/>
                        <a:highlight>
                          <a:srgbClr val="EFF3EA"/>
                        </a:highlight>
                        <a:latin typeface="Arial" panose="020B0604020202020204" pitchFamily="34" charset="0"/>
                        <a:ea typeface="Times New Roman" panose="02020603050405020304" pitchFamily="18" charset="0"/>
                      </a:endParaRPr>
                    </a:p>
                    <a:p>
                      <a:pPr algn="ctr" fontAlgn="t">
                        <a:lnSpc>
                          <a:spcPct val="107000"/>
                        </a:lnSpc>
                        <a:spcBef>
                          <a:spcPts val="0"/>
                        </a:spcBef>
                        <a:spcAft>
                          <a:spcPts val="0"/>
                        </a:spcAft>
                      </a:pPr>
                      <a:r>
                        <a:rPr lang="pt-BR" sz="2000" b="0" i="0" u="none" strike="noStrike" kern="100" dirty="0">
                          <a:solidFill>
                            <a:srgbClr val="000000"/>
                          </a:solidFill>
                          <a:effectLst/>
                          <a:highlight>
                            <a:srgbClr val="EFF3EA"/>
                          </a:highlight>
                          <a:latin typeface="Arial" panose="020B0604020202020204" pitchFamily="34" charset="0"/>
                          <a:ea typeface="Times New Roman" panose="02020603050405020304" pitchFamily="18" charset="0"/>
                        </a:rPr>
                        <a:t>R$ 3.153,08</a:t>
                      </a:r>
                      <a:endParaRPr lang="pt-BR" sz="2000" b="0" i="0" u="none" strike="noStrike" dirty="0">
                        <a:effectLst/>
                        <a:highlight>
                          <a:srgbClr val="EFF3EA"/>
                        </a:highlight>
                        <a:latin typeface="Arial" panose="020B0604020202020204" pitchFamily="34" charset="0"/>
                      </a:endParaRPr>
                    </a:p>
                  </a:txBody>
                  <a:tcPr marL="20345" marR="20345" marT="203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gn="ctr" fontAlgn="t">
                        <a:lnSpc>
                          <a:spcPct val="107000"/>
                        </a:lnSpc>
                        <a:spcBef>
                          <a:spcPts val="0"/>
                        </a:spcBef>
                        <a:spcAft>
                          <a:spcPts val="0"/>
                        </a:spcAft>
                      </a:pPr>
                      <a:endParaRPr lang="pt-BR" sz="2000" b="0" i="0" u="none" strike="noStrike" kern="100" dirty="0">
                        <a:solidFill>
                          <a:srgbClr val="000000"/>
                        </a:solidFill>
                        <a:effectLst/>
                        <a:highlight>
                          <a:srgbClr val="EFF3EA"/>
                        </a:highlight>
                        <a:latin typeface="Arial" panose="020B0604020202020204" pitchFamily="34" charset="0"/>
                        <a:ea typeface="Times New Roman" panose="02020603050405020304" pitchFamily="18" charset="0"/>
                      </a:endParaRPr>
                    </a:p>
                    <a:p>
                      <a:pPr algn="ctr" fontAlgn="t">
                        <a:lnSpc>
                          <a:spcPct val="107000"/>
                        </a:lnSpc>
                        <a:spcBef>
                          <a:spcPts val="0"/>
                        </a:spcBef>
                        <a:spcAft>
                          <a:spcPts val="0"/>
                        </a:spcAft>
                      </a:pPr>
                      <a:r>
                        <a:rPr lang="pt-BR" sz="2000" b="0" i="0" u="none" strike="noStrike" kern="100" dirty="0">
                          <a:solidFill>
                            <a:srgbClr val="000000"/>
                          </a:solidFill>
                          <a:effectLst/>
                          <a:highlight>
                            <a:srgbClr val="EFF3EA"/>
                          </a:highlight>
                          <a:latin typeface="Arial" panose="020B0604020202020204" pitchFamily="34" charset="0"/>
                          <a:ea typeface="Times New Roman" panose="02020603050405020304" pitchFamily="18" charset="0"/>
                        </a:rPr>
                        <a:t>R$ 9.459,24</a:t>
                      </a:r>
                      <a:endParaRPr lang="pt-BR" sz="2000" b="0" i="0" u="none" strike="noStrike" dirty="0">
                        <a:effectLst/>
                        <a:highlight>
                          <a:srgbClr val="EFF3EA"/>
                        </a:highlight>
                        <a:latin typeface="Arial" panose="020B0604020202020204" pitchFamily="34" charset="0"/>
                      </a:endParaRPr>
                    </a:p>
                  </a:txBody>
                  <a:tcPr marL="20345" marR="20345" marT="203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tc>
                  <a:txBody>
                    <a:bodyPr/>
                    <a:lstStyle/>
                    <a:p>
                      <a:pPr algn="ctr" fontAlgn="t">
                        <a:lnSpc>
                          <a:spcPct val="107000"/>
                        </a:lnSpc>
                        <a:spcBef>
                          <a:spcPts val="0"/>
                        </a:spcBef>
                        <a:spcAft>
                          <a:spcPts val="0"/>
                        </a:spcAft>
                      </a:pPr>
                      <a:endParaRPr lang="pt-BR" sz="2000" b="0" i="0" u="none" strike="noStrike" kern="100" dirty="0">
                        <a:solidFill>
                          <a:srgbClr val="000000"/>
                        </a:solidFill>
                        <a:effectLst/>
                        <a:highlight>
                          <a:srgbClr val="EFF3EA"/>
                        </a:highlight>
                        <a:latin typeface="Arial" panose="020B0604020202020204" pitchFamily="34" charset="0"/>
                        <a:ea typeface="Times New Roman" panose="02020603050405020304" pitchFamily="18" charset="0"/>
                      </a:endParaRPr>
                    </a:p>
                    <a:p>
                      <a:pPr algn="ctr" fontAlgn="t">
                        <a:lnSpc>
                          <a:spcPct val="107000"/>
                        </a:lnSpc>
                        <a:spcBef>
                          <a:spcPts val="0"/>
                        </a:spcBef>
                        <a:spcAft>
                          <a:spcPts val="0"/>
                        </a:spcAft>
                      </a:pPr>
                      <a:r>
                        <a:rPr lang="pt-BR" sz="2000" b="0" i="0" u="none" strike="noStrike" kern="100" dirty="0">
                          <a:solidFill>
                            <a:srgbClr val="000000"/>
                          </a:solidFill>
                          <a:effectLst/>
                          <a:highlight>
                            <a:srgbClr val="EFF3EA"/>
                          </a:highlight>
                          <a:latin typeface="Arial" panose="020B0604020202020204" pitchFamily="34" charset="0"/>
                          <a:ea typeface="Times New Roman" panose="02020603050405020304" pitchFamily="18" charset="0"/>
                        </a:rPr>
                        <a:t>R$ 113.510,88</a:t>
                      </a:r>
                      <a:endParaRPr lang="pt-BR" sz="2000" b="0" i="0" u="none" strike="noStrike" dirty="0">
                        <a:effectLst/>
                        <a:highlight>
                          <a:srgbClr val="EFF3EA"/>
                        </a:highlight>
                        <a:latin typeface="Arial" panose="020B0604020202020204" pitchFamily="34" charset="0"/>
                      </a:endParaRPr>
                    </a:p>
                  </a:txBody>
                  <a:tcPr marL="21799" marR="21799" marT="2179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3EA"/>
                    </a:solidFill>
                  </a:tcPr>
                </a:tc>
                <a:extLst>
                  <a:ext uri="{0D108BD9-81ED-4DB2-BD59-A6C34878D82A}">
                    <a16:rowId xmlns:a16="http://schemas.microsoft.com/office/drawing/2014/main" val="4001770517"/>
                  </a:ext>
                </a:extLst>
              </a:tr>
              <a:tr h="1779883">
                <a:tc>
                  <a:txBody>
                    <a:bodyPr/>
                    <a:lstStyle/>
                    <a:p>
                      <a:pPr algn="just" fontAlgn="t">
                        <a:lnSpc>
                          <a:spcPct val="107000"/>
                        </a:lnSpc>
                        <a:spcBef>
                          <a:spcPts val="0"/>
                        </a:spcBef>
                        <a:spcAft>
                          <a:spcPts val="0"/>
                        </a:spcAft>
                      </a:pPr>
                      <a:r>
                        <a:rPr lang="pt-BR" sz="2000" b="0" i="0" u="none" strike="noStrike" kern="1200" dirty="0">
                          <a:solidFill>
                            <a:srgbClr val="000000"/>
                          </a:solidFill>
                          <a:effectLst/>
                          <a:highlight>
                            <a:srgbClr val="DEE7D1"/>
                          </a:highlight>
                          <a:latin typeface="Arial" panose="020B0604020202020204" pitchFamily="34" charset="0"/>
                          <a:ea typeface="Times New Roman" panose="02020603050405020304" pitchFamily="18" charset="0"/>
                        </a:rPr>
                        <a:t>Encargos e Benefícios (INSS, Seguro de Vida e de Responsabilidade Civil e Gratificação Natalina)</a:t>
                      </a:r>
                      <a:endParaRPr lang="pt-BR" sz="2000" b="0" i="0" u="none" strike="noStrike" dirty="0">
                        <a:effectLst/>
                        <a:highlight>
                          <a:srgbClr val="DEE7D1"/>
                        </a:highlight>
                        <a:latin typeface="Arial" panose="020B0604020202020204" pitchFamily="34" charset="0"/>
                      </a:endParaRPr>
                    </a:p>
                  </a:txBody>
                  <a:tcPr marL="20345" marR="20345" marT="203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fontAlgn="t">
                        <a:lnSpc>
                          <a:spcPct val="105000"/>
                        </a:lnSpc>
                        <a:spcBef>
                          <a:spcPts val="0"/>
                        </a:spcBef>
                        <a:spcAft>
                          <a:spcPts val="0"/>
                        </a:spcAft>
                      </a:pPr>
                      <a:endPar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endParaRPr>
                    </a:p>
                    <a:p>
                      <a:pPr algn="ctr" fontAlgn="t">
                        <a:lnSpc>
                          <a:spcPct val="105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R$ 630,61 INSS Patronal</a:t>
                      </a:r>
                      <a:endParaRPr lang="pt-BR" sz="2000" b="0" i="0" u="none" strike="noStrike" dirty="0">
                        <a:effectLst/>
                        <a:highlight>
                          <a:srgbClr val="DEE7D1"/>
                        </a:highlight>
                        <a:latin typeface="Arial" panose="020B0604020202020204" pitchFamily="34" charset="0"/>
                      </a:endParaRPr>
                    </a:p>
                    <a:p>
                      <a:pPr algn="ctr" fontAlgn="t">
                        <a:lnSpc>
                          <a:spcPct val="107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R$ 3.153,08 Gratificação Natalina</a:t>
                      </a:r>
                      <a:endParaRPr lang="pt-BR" sz="2000" b="0" i="0" u="none" strike="noStrike" dirty="0">
                        <a:effectLst/>
                        <a:highlight>
                          <a:srgbClr val="DEE7D1"/>
                        </a:highlight>
                        <a:latin typeface="Arial" panose="020B0604020202020204" pitchFamily="34" charset="0"/>
                      </a:endParaRPr>
                    </a:p>
                  </a:txBody>
                  <a:tcPr marL="20345" marR="20345" marT="203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fontAlgn="t">
                        <a:lnSpc>
                          <a:spcPct val="107000"/>
                        </a:lnSpc>
                        <a:spcBef>
                          <a:spcPts val="0"/>
                        </a:spcBef>
                        <a:spcAft>
                          <a:spcPts val="0"/>
                        </a:spcAft>
                      </a:pPr>
                      <a:endPar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endParaRPr>
                    </a:p>
                    <a:p>
                      <a:pPr algn="ctr" fontAlgn="t">
                        <a:lnSpc>
                          <a:spcPct val="107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R$ 1.891,83</a:t>
                      </a:r>
                      <a:endParaRPr lang="pt-BR" sz="2000" b="0" i="0" u="none" strike="noStrike" dirty="0">
                        <a:effectLst/>
                        <a:highlight>
                          <a:srgbClr val="DEE7D1"/>
                        </a:highlight>
                        <a:latin typeface="Arial" panose="020B0604020202020204" pitchFamily="34" charset="0"/>
                      </a:endParaRPr>
                    </a:p>
                  </a:txBody>
                  <a:tcPr marL="20345" marR="20345" marT="2034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tc>
                  <a:txBody>
                    <a:bodyPr/>
                    <a:lstStyle/>
                    <a:p>
                      <a:pPr algn="ctr" fontAlgn="t">
                        <a:lnSpc>
                          <a:spcPct val="107000"/>
                        </a:lnSpc>
                        <a:spcBef>
                          <a:spcPts val="0"/>
                        </a:spcBef>
                        <a:spcAft>
                          <a:spcPts val="0"/>
                        </a:spcAft>
                      </a:pPr>
                      <a:endPar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endParaRPr>
                    </a:p>
                    <a:p>
                      <a:pPr algn="ctr" fontAlgn="t">
                        <a:lnSpc>
                          <a:spcPct val="107000"/>
                        </a:lnSpc>
                        <a:spcBef>
                          <a:spcPts val="0"/>
                        </a:spcBef>
                        <a:spcAft>
                          <a:spcPts val="0"/>
                        </a:spcAft>
                      </a:pPr>
                      <a:r>
                        <a:rPr lang="pt-BR" sz="2000" b="0" i="0" u="none" strike="noStrike" kern="100" dirty="0">
                          <a:solidFill>
                            <a:srgbClr val="000000"/>
                          </a:solidFill>
                          <a:effectLst/>
                          <a:highlight>
                            <a:srgbClr val="DEE7D1"/>
                          </a:highlight>
                          <a:latin typeface="Arial" panose="020B0604020202020204" pitchFamily="34" charset="0"/>
                          <a:ea typeface="Times New Roman" panose="02020603050405020304" pitchFamily="18" charset="0"/>
                        </a:rPr>
                        <a:t>R$ 34.053,00</a:t>
                      </a:r>
                      <a:endParaRPr lang="pt-BR" sz="2000" b="0" i="0" u="none" strike="noStrike" dirty="0">
                        <a:effectLst/>
                        <a:highlight>
                          <a:srgbClr val="DEE7D1"/>
                        </a:highlight>
                        <a:latin typeface="Arial" panose="020B0604020202020204" pitchFamily="34" charset="0"/>
                      </a:endParaRPr>
                    </a:p>
                  </a:txBody>
                  <a:tcPr marL="21799" marR="21799" marT="2179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7D1"/>
                    </a:solidFill>
                  </a:tcPr>
                </a:tc>
                <a:extLst>
                  <a:ext uri="{0D108BD9-81ED-4DB2-BD59-A6C34878D82A}">
                    <a16:rowId xmlns:a16="http://schemas.microsoft.com/office/drawing/2014/main" val="1207714857"/>
                  </a:ext>
                </a:extLst>
              </a:tr>
            </a:tbl>
          </a:graphicData>
        </a:graphic>
      </p:graphicFrame>
      <p:sp>
        <p:nvSpPr>
          <p:cNvPr id="6" name="CaixaDeTexto 5">
            <a:extLst>
              <a:ext uri="{FF2B5EF4-FFF2-40B4-BE49-F238E27FC236}">
                <a16:creationId xmlns:a16="http://schemas.microsoft.com/office/drawing/2014/main" id="{D92B7CAE-F6AD-C9A0-8DD0-346F3F73E477}"/>
              </a:ext>
            </a:extLst>
          </p:cNvPr>
          <p:cNvSpPr txBox="1"/>
          <p:nvPr/>
        </p:nvSpPr>
        <p:spPr>
          <a:xfrm>
            <a:off x="1005963" y="5631392"/>
            <a:ext cx="8281882" cy="276999"/>
          </a:xfrm>
          <a:prstGeom prst="rect">
            <a:avLst/>
          </a:prstGeom>
          <a:noFill/>
        </p:spPr>
        <p:txBody>
          <a:bodyPr wrap="square">
            <a:spAutoFit/>
          </a:bodyPr>
          <a:lstStyle/>
          <a:p>
            <a:r>
              <a:rPr lang="pt-BR" sz="1200" dirty="0">
                <a:latin typeface="Arial" panose="020B0604020202020204" pitchFamily="34" charset="0"/>
                <a:ea typeface="Calibri" panose="020F0502020204030204" pitchFamily="34" charset="0"/>
                <a:cs typeface="Arial" panose="020B0604020202020204" pitchFamily="34" charset="0"/>
              </a:rPr>
              <a:t>V</a:t>
            </a:r>
            <a:r>
              <a:rPr lang="pt-BR" sz="1200" dirty="0">
                <a:effectLst/>
                <a:latin typeface="Arial" panose="020B0604020202020204" pitchFamily="34" charset="0"/>
                <a:ea typeface="Calibri" panose="020F0502020204030204" pitchFamily="34" charset="0"/>
                <a:cs typeface="Arial" panose="020B0604020202020204" pitchFamily="34" charset="0"/>
              </a:rPr>
              <a:t>alor corrigido anualmente de acordo com o dissídio dos funcionários</a:t>
            </a:r>
            <a:endParaRPr lang="pt-B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227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A86213D1-95E9-2D19-C1C1-186EB737C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752"/>
            <a:ext cx="11613823" cy="3620325"/>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309392" y="2274838"/>
            <a:ext cx="958875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prstClr val="white"/>
                </a:solidFill>
                <a:effectLst/>
                <a:uLnTx/>
                <a:uFillTx/>
                <a:latin typeface="Calibri" panose="020F0502020204030204"/>
                <a:ea typeface="+mn-ea"/>
                <a:cs typeface="+mn-cs"/>
              </a:rPr>
              <a:t>Aprovação da Política de remuneração dos ocupantes de cargos da Diretoria Executiva, prevendo o valor global para pagamento dos honorários, gratificações e/ou benefícios</a:t>
            </a:r>
          </a:p>
        </p:txBody>
      </p:sp>
      <p:pic>
        <p:nvPicPr>
          <p:cNvPr id="2" name="Imagem 1">
            <a:extLst>
              <a:ext uri="{FF2B5EF4-FFF2-40B4-BE49-F238E27FC236}">
                <a16:creationId xmlns:a16="http://schemas.microsoft.com/office/drawing/2014/main" id="{B5848EED-5396-B0B6-A349-3505AA426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3" name="CaixaDeTexto 2">
            <a:extLst>
              <a:ext uri="{FF2B5EF4-FFF2-40B4-BE49-F238E27FC236}">
                <a16:creationId xmlns:a16="http://schemas.microsoft.com/office/drawing/2014/main" id="{6AA68967-30F5-FCD2-87FA-C21250CEDEA3}"/>
              </a:ext>
            </a:extLst>
          </p:cNvPr>
          <p:cNvSpPr txBox="1"/>
          <p:nvPr/>
        </p:nvSpPr>
        <p:spPr>
          <a:xfrm>
            <a:off x="10753655" y="489303"/>
            <a:ext cx="470000" cy="769441"/>
          </a:xfrm>
          <a:prstGeom prst="rect">
            <a:avLst/>
          </a:prstGeom>
          <a:noFill/>
        </p:spPr>
        <p:txBody>
          <a:bodyPr wrap="none" rtlCol="0">
            <a:spAutoFit/>
          </a:bodyPr>
          <a:lstStyle/>
          <a:p>
            <a:r>
              <a:rPr lang="pt-BR" sz="4400" b="1" dirty="0">
                <a:solidFill>
                  <a:srgbClr val="13323D"/>
                </a:solidFill>
              </a:rPr>
              <a:t>5</a:t>
            </a:r>
          </a:p>
        </p:txBody>
      </p:sp>
      <p:pic>
        <p:nvPicPr>
          <p:cNvPr id="4" name="Imagem 3">
            <a:extLst>
              <a:ext uri="{FF2B5EF4-FFF2-40B4-BE49-F238E27FC236}">
                <a16:creationId xmlns:a16="http://schemas.microsoft.com/office/drawing/2014/main" id="{1CED2033-78E4-5DA0-7CCA-6F0E92428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520897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69823" y="0"/>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6" name="CaixaDeTexto 5">
            <a:extLst>
              <a:ext uri="{FF2B5EF4-FFF2-40B4-BE49-F238E27FC236}">
                <a16:creationId xmlns:a16="http://schemas.microsoft.com/office/drawing/2014/main" id="{D92B7CAE-F6AD-C9A0-8DD0-346F3F73E477}"/>
              </a:ext>
            </a:extLst>
          </p:cNvPr>
          <p:cNvSpPr txBox="1"/>
          <p:nvPr/>
        </p:nvSpPr>
        <p:spPr>
          <a:xfrm>
            <a:off x="1112496" y="279231"/>
            <a:ext cx="10622304" cy="905633"/>
          </a:xfrm>
          <a:prstGeom prst="rect">
            <a:avLst/>
          </a:prstGeom>
          <a:noFill/>
        </p:spPr>
        <p:txBody>
          <a:bodyPr wrap="square">
            <a:spAutoFit/>
          </a:bodyPr>
          <a:lstStyle/>
          <a:p>
            <a:pPr algn="ctr">
              <a:lnSpc>
                <a:spcPct val="115000"/>
              </a:lnSpc>
              <a:tabLst>
                <a:tab pos="2700020" algn="ctr"/>
                <a:tab pos="5400040" algn="r"/>
              </a:tabLst>
            </a:pPr>
            <a:r>
              <a:rPr lang="pt-BR" sz="2400" b="1" dirty="0">
                <a:solidFill>
                  <a:srgbClr val="000000"/>
                </a:solidFill>
                <a:effectLst/>
                <a:latin typeface="Arial" panose="020B0604020202020204" pitchFamily="34" charset="0"/>
                <a:ea typeface="Calibri" panose="020F0502020204030204" pitchFamily="34" charset="0"/>
              </a:rPr>
              <a:t>POLÍTICA DE REMUNERAÇÃO DOS CONSELHOS DE ADMINISTRAÇÃO E FISCAL E DA DIRETORIA EXECUTIVA DO SICOOB CREDIVASS</a:t>
            </a:r>
            <a:endParaRPr lang="pt-BR" sz="2400" dirty="0">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49FFE4DE-C2C7-E16E-D7EF-21D7521AAFF5}"/>
              </a:ext>
            </a:extLst>
          </p:cNvPr>
          <p:cNvSpPr txBox="1"/>
          <p:nvPr/>
        </p:nvSpPr>
        <p:spPr>
          <a:xfrm>
            <a:off x="457200" y="1983892"/>
            <a:ext cx="11277600"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Conforme previsto  no Art. 36, inciso VI, do Estatuto Social do Sicoob Credivass: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400" dirty="0">
              <a:solidFill>
                <a:prstClr val="black"/>
              </a:solidFill>
              <a:latin typeface="Calibri" panose="020F0502020204030204"/>
            </a:endParaRPr>
          </a:p>
          <a:p>
            <a:pPr algn="just">
              <a:defRPr/>
            </a:pPr>
            <a:r>
              <a:rPr lang="pt-BR" sz="1800" b="1" dirty="0">
                <a:solidFill>
                  <a:srgbClr val="000000"/>
                </a:solidFill>
                <a:effectLst/>
                <a:latin typeface="Arial" panose="020B0604020202020204" pitchFamily="34" charset="0"/>
                <a:ea typeface="Times New Roman" panose="02020603050405020304" pitchFamily="18" charset="0"/>
              </a:rPr>
              <a:t>Art. 36. </a:t>
            </a:r>
            <a:r>
              <a:rPr lang="pt-BR" sz="1800" dirty="0">
                <a:solidFill>
                  <a:srgbClr val="000000"/>
                </a:solidFill>
                <a:effectLst/>
                <a:latin typeface="Arial" panose="020B0604020202020204" pitchFamily="34" charset="0"/>
                <a:ea typeface="Times New Roman" panose="02020603050405020304" pitchFamily="18" charset="0"/>
              </a:rPr>
              <a:t>A Assembleia Geral Ordinária será realizada obrigatoriamente uma vez por ano, no decorrer dos 4 (quatro) primeiros meses do exercício social, para deliberar sobre os seguintes assuntos que deverão constar da ordem do dia: </a:t>
            </a:r>
            <a:endParaRPr lang="pt-BR" sz="18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pt-BR" sz="2400" dirty="0">
              <a:solidFill>
                <a:prstClr val="black"/>
              </a:solidFill>
              <a:latin typeface="Calibri" panose="020F0502020204030204"/>
            </a:endParaRPr>
          </a:p>
          <a:p>
            <a:pPr algn="just">
              <a:defRPr/>
            </a:pPr>
            <a:r>
              <a:rPr lang="pt-BR" sz="1800" b="1" dirty="0">
                <a:solidFill>
                  <a:srgbClr val="000000"/>
                </a:solidFill>
                <a:effectLst/>
                <a:latin typeface="Arial" panose="020B0604020202020204" pitchFamily="34" charset="0"/>
                <a:ea typeface="Times New Roman" panose="02020603050405020304" pitchFamily="18" charset="0"/>
              </a:rPr>
              <a:t>VI. </a:t>
            </a:r>
            <a:r>
              <a:rPr lang="pt-BR" sz="1800" dirty="0">
                <a:solidFill>
                  <a:srgbClr val="000000"/>
                </a:solidFill>
                <a:effectLst/>
                <a:latin typeface="Arial" panose="020B0604020202020204" pitchFamily="34" charset="0"/>
                <a:ea typeface="Times New Roman" panose="02020603050405020304" pitchFamily="18" charset="0"/>
              </a:rPr>
              <a:t>a cada início de mandato ou quando necessário, aprovação da política de remuneração dos ocupantes de cargos na Diretoria Executiva, prevendo o valor global para pagamento dos honorários, gratificações e /ou benefícios;</a:t>
            </a:r>
            <a:endParaRPr lang="pt-BR" sz="18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30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69823"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6" name="CaixaDeTexto 5">
            <a:extLst>
              <a:ext uri="{FF2B5EF4-FFF2-40B4-BE49-F238E27FC236}">
                <a16:creationId xmlns:a16="http://schemas.microsoft.com/office/drawing/2014/main" id="{D92B7CAE-F6AD-C9A0-8DD0-346F3F73E477}"/>
              </a:ext>
            </a:extLst>
          </p:cNvPr>
          <p:cNvSpPr txBox="1"/>
          <p:nvPr/>
        </p:nvSpPr>
        <p:spPr>
          <a:xfrm>
            <a:off x="896645" y="305257"/>
            <a:ext cx="11123720" cy="5442516"/>
          </a:xfrm>
          <a:prstGeom prst="rect">
            <a:avLst/>
          </a:prstGeom>
          <a:noFill/>
        </p:spPr>
        <p:txBody>
          <a:bodyPr wrap="square">
            <a:spAutoFit/>
          </a:bodyPr>
          <a:lstStyle/>
          <a:p>
            <a:pPr algn="ctr">
              <a:tabLst>
                <a:tab pos="2700020" algn="ctr"/>
                <a:tab pos="5400040" algn="r"/>
              </a:tabLst>
            </a:pPr>
            <a:r>
              <a:rPr lang="pt-BR" sz="1800" b="1" dirty="0">
                <a:solidFill>
                  <a:srgbClr val="000000"/>
                </a:solidFill>
                <a:effectLst/>
                <a:latin typeface="Arial" panose="020B0604020202020204" pitchFamily="34" charset="0"/>
                <a:ea typeface="Calibri" panose="020F0502020204030204" pitchFamily="34" charset="0"/>
              </a:rPr>
              <a:t>POLÍTICA DE REMUNERAÇÃO DOS CONSELHOS DE ADMINISTRAÇÃO E FISCAL E DA DIRETORIA EXECUTIVA DO SICOOB CREDIVASS</a:t>
            </a:r>
            <a:endParaRPr lang="pt-BR" sz="1800" dirty="0">
              <a:solidFill>
                <a:srgbClr val="000000"/>
              </a:solidFill>
              <a:effectLst/>
              <a:latin typeface="Calibri" panose="020F0502020204030204" pitchFamily="34" charset="0"/>
              <a:ea typeface="Calibri" panose="020F0502020204030204" pitchFamily="34" charset="0"/>
            </a:endParaRPr>
          </a:p>
          <a:p>
            <a:pPr algn="ctr">
              <a:lnSpc>
                <a:spcPct val="150000"/>
              </a:lnSpc>
              <a:tabLst>
                <a:tab pos="2700020" algn="ctr"/>
                <a:tab pos="5400040" algn="r"/>
              </a:tabLst>
            </a:pPr>
            <a:r>
              <a:rPr lang="pt-BR" sz="1800" dirty="0">
                <a:solidFill>
                  <a:srgbClr val="000000"/>
                </a:solidFill>
                <a:effectLst/>
                <a:latin typeface="Arial" panose="020B0604020202020204" pitchFamily="34" charset="0"/>
                <a:ea typeface="Calibri" panose="020F0502020204030204" pitchFamily="34" charset="0"/>
                <a:cs typeface="Calibri" panose="020F0502020204030204" pitchFamily="34" charset="0"/>
              </a:rPr>
              <a:t> </a:t>
            </a:r>
            <a:endParaRPr lang="pt-BR" sz="1800" dirty="0">
              <a:solidFill>
                <a:srgbClr val="000000"/>
              </a:solidFill>
              <a:effectLst/>
              <a:latin typeface="Calibri" panose="020F0502020204030204" pitchFamily="34" charset="0"/>
              <a:ea typeface="Calibri" panose="020F0502020204030204" pitchFamily="34" charset="0"/>
            </a:endParaRPr>
          </a:p>
          <a:p>
            <a:pPr lvl="0" algn="just">
              <a:lnSpc>
                <a:spcPct val="150000"/>
              </a:lnSpc>
            </a:pPr>
            <a:r>
              <a:rPr lang="pt-BR" sz="1800" dirty="0">
                <a:solidFill>
                  <a:srgbClr val="000000"/>
                </a:solidFill>
                <a:effectLst/>
                <a:latin typeface="Arial" panose="020B0604020202020204" pitchFamily="34" charset="0"/>
                <a:ea typeface="Calibri" panose="020F0502020204030204" pitchFamily="34" charset="0"/>
              </a:rPr>
              <a:t>1. Esta Política tem por objeto a fixação dos valores de honorários, benefícios e demais critérios e parâmetros aplicáveis à remuneração dos membros dos Conselhos de Administração e Fiscal, bem como da Diretoria-Executiva do Sicoob Credivass.</a:t>
            </a:r>
          </a:p>
          <a:p>
            <a:pPr marL="457200" algn="just">
              <a:lnSpc>
                <a:spcPct val="150000"/>
              </a:lnSpc>
            </a:pPr>
            <a:r>
              <a:rPr lang="pt-BR" sz="1800" dirty="0">
                <a:solidFill>
                  <a:srgbClr val="000000"/>
                </a:solidFill>
                <a:effectLst/>
                <a:latin typeface="Arial" panose="020B0604020202020204" pitchFamily="34" charset="0"/>
                <a:ea typeface="Calibri" panose="020F0502020204030204" pitchFamily="34" charset="0"/>
              </a:rPr>
              <a:t> </a:t>
            </a:r>
          </a:p>
          <a:p>
            <a:pPr lvl="0" algn="just">
              <a:lnSpc>
                <a:spcPct val="150000"/>
              </a:lnSpc>
            </a:pPr>
            <a:r>
              <a:rPr lang="pt-BR" sz="1800" dirty="0">
                <a:solidFill>
                  <a:srgbClr val="000000"/>
                </a:solidFill>
                <a:effectLst/>
                <a:latin typeface="Arial" panose="020B0604020202020204" pitchFamily="34" charset="0"/>
                <a:ea typeface="Calibri" panose="020F0502020204030204" pitchFamily="34" charset="0"/>
              </a:rPr>
              <a:t>2. A responsabilidade pela elaboração desta Política é da Diretoria-Executiva, cabendo ao Conselho de Administração deliberar pelo seu encaminhamento à deliberação final da Assembleia Geral Ordinária do Sicoob Credivass.</a:t>
            </a:r>
          </a:p>
          <a:p>
            <a:pPr marL="521970" indent="-229235">
              <a:spcBef>
                <a:spcPts val="5"/>
              </a:spcBef>
            </a:pPr>
            <a:r>
              <a:rPr lang="pt-BR" sz="1800" dirty="0">
                <a:effectLst/>
                <a:latin typeface="Arial" panose="020B0604020202020204" pitchFamily="34" charset="0"/>
                <a:ea typeface="Arial" panose="020B0604020202020204" pitchFamily="34" charset="0"/>
              </a:rPr>
              <a:t> </a:t>
            </a:r>
          </a:p>
          <a:p>
            <a:pPr lvl="0" algn="just">
              <a:lnSpc>
                <a:spcPct val="150000"/>
              </a:lnSpc>
            </a:pPr>
            <a:r>
              <a:rPr lang="pt-BR" sz="1800" b="1" dirty="0">
                <a:solidFill>
                  <a:srgbClr val="000000"/>
                </a:solidFill>
                <a:effectLst/>
                <a:latin typeface="Arial" panose="020B0604020202020204" pitchFamily="34" charset="0"/>
                <a:ea typeface="Calibri" panose="020F0502020204030204" pitchFamily="34" charset="0"/>
              </a:rPr>
              <a:t>3. São fixados os seguintes valores de cédula de presença, dos honorários, das gratificações e dos benefícios, bem como demais critérios e parâmetros para remuneração dos membros dos Conselhos de Administração e Fiscal:</a:t>
            </a:r>
            <a:endParaRPr lang="pt-BR" sz="18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71316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69823" y="0"/>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6" name="CaixaDeTexto 5">
            <a:extLst>
              <a:ext uri="{FF2B5EF4-FFF2-40B4-BE49-F238E27FC236}">
                <a16:creationId xmlns:a16="http://schemas.microsoft.com/office/drawing/2014/main" id="{D92B7CAE-F6AD-C9A0-8DD0-346F3F73E477}"/>
              </a:ext>
            </a:extLst>
          </p:cNvPr>
          <p:cNvSpPr txBox="1"/>
          <p:nvPr/>
        </p:nvSpPr>
        <p:spPr>
          <a:xfrm>
            <a:off x="506027" y="711733"/>
            <a:ext cx="11452193" cy="2534027"/>
          </a:xfrm>
          <a:prstGeom prst="rect">
            <a:avLst/>
          </a:prstGeom>
          <a:noFill/>
        </p:spPr>
        <p:txBody>
          <a:bodyPr wrap="square">
            <a:spAutoFit/>
          </a:bodyPr>
          <a:lstStyle/>
          <a:p>
            <a:pPr lvl="1" algn="just">
              <a:lnSpc>
                <a:spcPct val="150000"/>
              </a:lnSpc>
              <a:spcBef>
                <a:spcPts val="5"/>
              </a:spcBef>
              <a:spcAft>
                <a:spcPts val="0"/>
              </a:spcAft>
            </a:pPr>
            <a:r>
              <a:rPr lang="pt-BR" sz="1800" b="1" dirty="0">
                <a:effectLst/>
                <a:latin typeface="Arial" panose="020B0604020202020204" pitchFamily="34" charset="0"/>
                <a:ea typeface="Arial" panose="020B0604020202020204" pitchFamily="34" charset="0"/>
              </a:rPr>
              <a:t>3.1. Valor dos honorários mensais, encargos e benefícios do Presidente do Conselho de Administração:</a:t>
            </a:r>
          </a:p>
          <a:p>
            <a:pPr lvl="1" algn="just">
              <a:lnSpc>
                <a:spcPct val="150000"/>
              </a:lnSpc>
              <a:spcBef>
                <a:spcPts val="5"/>
              </a:spcBef>
              <a:spcAft>
                <a:spcPts val="0"/>
              </a:spcAft>
            </a:pPr>
            <a:endParaRPr lang="pt-BR" b="1" dirty="0">
              <a:latin typeface="Arial" panose="020B0604020202020204" pitchFamily="34" charset="0"/>
              <a:ea typeface="Arial" panose="020B0604020202020204" pitchFamily="34" charset="0"/>
            </a:endParaRPr>
          </a:p>
          <a:p>
            <a:pPr lvl="1" algn="just">
              <a:lnSpc>
                <a:spcPct val="150000"/>
              </a:lnSpc>
              <a:spcBef>
                <a:spcPts val="5"/>
              </a:spcBef>
              <a:spcAft>
                <a:spcPts val="0"/>
              </a:spcAft>
            </a:pPr>
            <a:endParaRPr lang="pt-BR" sz="1800" b="1" dirty="0">
              <a:effectLst/>
              <a:latin typeface="Arial" panose="020B0604020202020204" pitchFamily="34" charset="0"/>
              <a:ea typeface="Arial" panose="020B0604020202020204" pitchFamily="34" charset="0"/>
            </a:endParaRPr>
          </a:p>
          <a:p>
            <a:pPr marL="742950" lvl="1" indent="-285750" algn="just">
              <a:lnSpc>
                <a:spcPct val="150000"/>
              </a:lnSpc>
              <a:spcBef>
                <a:spcPts val="5"/>
              </a:spcBef>
              <a:spcAft>
                <a:spcPts val="0"/>
              </a:spcAft>
              <a:buFont typeface="+mj-lt"/>
              <a:buAutoNum type="arabicPeriod"/>
            </a:pPr>
            <a:endParaRPr lang="pt-BR" b="1" dirty="0">
              <a:latin typeface="Arial" panose="020B0604020202020204" pitchFamily="34" charset="0"/>
              <a:ea typeface="Arial" panose="020B0604020202020204" pitchFamily="34" charset="0"/>
            </a:endParaRPr>
          </a:p>
          <a:p>
            <a:pPr marL="742950" lvl="1" indent="-285750" algn="just">
              <a:lnSpc>
                <a:spcPct val="150000"/>
              </a:lnSpc>
              <a:spcBef>
                <a:spcPts val="5"/>
              </a:spcBef>
              <a:spcAft>
                <a:spcPts val="0"/>
              </a:spcAft>
              <a:buFont typeface="+mj-lt"/>
              <a:buAutoNum type="arabicPeriod"/>
            </a:pPr>
            <a:endParaRPr lang="pt-BR" sz="1800" dirty="0">
              <a:effectLst/>
              <a:latin typeface="Arial" panose="020B0604020202020204" pitchFamily="34" charset="0"/>
              <a:ea typeface="Arial" panose="020B0604020202020204" pitchFamily="34" charset="0"/>
            </a:endParaRPr>
          </a:p>
        </p:txBody>
      </p:sp>
      <p:pic>
        <p:nvPicPr>
          <p:cNvPr id="4" name="Imagem 3">
            <a:extLst>
              <a:ext uri="{FF2B5EF4-FFF2-40B4-BE49-F238E27FC236}">
                <a16:creationId xmlns:a16="http://schemas.microsoft.com/office/drawing/2014/main" id="{E9796BF4-2AFA-2F3C-14D7-C39ADF508450}"/>
              </a:ext>
            </a:extLst>
          </p:cNvPr>
          <p:cNvPicPr>
            <a:picLocks noChangeAspect="1"/>
          </p:cNvPicPr>
          <p:nvPr/>
        </p:nvPicPr>
        <p:blipFill>
          <a:blip r:embed="rId3"/>
          <a:stretch>
            <a:fillRect/>
          </a:stretch>
        </p:blipFill>
        <p:spPr>
          <a:xfrm>
            <a:off x="1107440" y="2097023"/>
            <a:ext cx="9784080" cy="4268173"/>
          </a:xfrm>
          <a:prstGeom prst="rect">
            <a:avLst/>
          </a:prstGeom>
        </p:spPr>
      </p:pic>
    </p:spTree>
    <p:extLst>
      <p:ext uri="{BB962C8B-B14F-4D97-AF65-F5344CB8AC3E}">
        <p14:creationId xmlns:p14="http://schemas.microsoft.com/office/powerpoint/2010/main" val="29253686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69823" y="0"/>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6" name="CaixaDeTexto 5">
            <a:extLst>
              <a:ext uri="{FF2B5EF4-FFF2-40B4-BE49-F238E27FC236}">
                <a16:creationId xmlns:a16="http://schemas.microsoft.com/office/drawing/2014/main" id="{D92B7CAE-F6AD-C9A0-8DD0-346F3F73E477}"/>
              </a:ext>
            </a:extLst>
          </p:cNvPr>
          <p:cNvSpPr txBox="1"/>
          <p:nvPr/>
        </p:nvSpPr>
        <p:spPr>
          <a:xfrm>
            <a:off x="454978" y="145498"/>
            <a:ext cx="11452193" cy="872034"/>
          </a:xfrm>
          <a:prstGeom prst="rect">
            <a:avLst/>
          </a:prstGeom>
          <a:noFill/>
        </p:spPr>
        <p:txBody>
          <a:bodyPr wrap="square">
            <a:spAutoFit/>
          </a:bodyPr>
          <a:lstStyle/>
          <a:p>
            <a:pPr lvl="1" algn="just">
              <a:lnSpc>
                <a:spcPct val="150000"/>
              </a:lnSpc>
              <a:spcBef>
                <a:spcPts val="5"/>
              </a:spcBef>
              <a:spcAft>
                <a:spcPts val="0"/>
              </a:spcAft>
            </a:pPr>
            <a:r>
              <a:rPr lang="pt-BR" sz="1800" b="1" dirty="0">
                <a:effectLst/>
                <a:latin typeface="Arial" panose="020B0604020202020204" pitchFamily="34" charset="0"/>
                <a:ea typeface="Arial" panose="020B0604020202020204" pitchFamily="34" charset="0"/>
              </a:rPr>
              <a:t>3.2. Valor da cédula de presença, encargos e benefícios dos Conselheiros de Administração e dos Conselheiros Fiscais efetivos:</a:t>
            </a:r>
            <a:endParaRPr lang="pt-BR" b="1" dirty="0">
              <a:latin typeface="Arial" panose="020B0604020202020204" pitchFamily="34" charset="0"/>
              <a:ea typeface="Arial" panose="020B0604020202020204" pitchFamily="34" charset="0"/>
            </a:endParaRPr>
          </a:p>
        </p:txBody>
      </p:sp>
      <p:pic>
        <p:nvPicPr>
          <p:cNvPr id="5" name="Imagem 4">
            <a:extLst>
              <a:ext uri="{FF2B5EF4-FFF2-40B4-BE49-F238E27FC236}">
                <a16:creationId xmlns:a16="http://schemas.microsoft.com/office/drawing/2014/main" id="{E0CE7FFF-BC7F-310D-297B-2B1A62D5960D}"/>
              </a:ext>
            </a:extLst>
          </p:cNvPr>
          <p:cNvPicPr>
            <a:picLocks noChangeAspect="1"/>
          </p:cNvPicPr>
          <p:nvPr/>
        </p:nvPicPr>
        <p:blipFill>
          <a:blip r:embed="rId3"/>
          <a:stretch>
            <a:fillRect/>
          </a:stretch>
        </p:blipFill>
        <p:spPr>
          <a:xfrm>
            <a:off x="1841377" y="1059521"/>
            <a:ext cx="8509245" cy="4456734"/>
          </a:xfrm>
          <a:prstGeom prst="rect">
            <a:avLst/>
          </a:prstGeom>
        </p:spPr>
      </p:pic>
      <p:sp>
        <p:nvSpPr>
          <p:cNvPr id="7" name="CaixaDeTexto 6">
            <a:extLst>
              <a:ext uri="{FF2B5EF4-FFF2-40B4-BE49-F238E27FC236}">
                <a16:creationId xmlns:a16="http://schemas.microsoft.com/office/drawing/2014/main" id="{7B267B7C-1B5C-009D-0F0A-3568FDB85BF3}"/>
              </a:ext>
            </a:extLst>
          </p:cNvPr>
          <p:cNvSpPr txBox="1"/>
          <p:nvPr/>
        </p:nvSpPr>
        <p:spPr>
          <a:xfrm>
            <a:off x="263370" y="5188645"/>
            <a:ext cx="11665257" cy="1390124"/>
          </a:xfrm>
          <a:prstGeom prst="rect">
            <a:avLst/>
          </a:prstGeom>
          <a:noFill/>
        </p:spPr>
        <p:txBody>
          <a:bodyPr wrap="square">
            <a:spAutoFit/>
          </a:bodyPr>
          <a:lstStyle/>
          <a:p>
            <a:pPr lvl="2" algn="just">
              <a:lnSpc>
                <a:spcPct val="150000"/>
              </a:lnSpc>
              <a:spcAft>
                <a:spcPts val="800"/>
              </a:spcAft>
            </a:pP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3.2.1. Os valores previstos acima independem do número de reuniões que venham a ser realizadas; e</a:t>
            </a:r>
          </a:p>
          <a:p>
            <a:pPr lvl="2" algn="just">
              <a:lnSpc>
                <a:spcPct val="150000"/>
              </a:lnSpc>
              <a:spcAft>
                <a:spcPts val="800"/>
              </a:spcAft>
            </a:pP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3.2.2. O Presidente do Conselho de Administração não recebe os honorários/benefícios previstos na tabela acima (item 3.2).</a:t>
            </a:r>
          </a:p>
        </p:txBody>
      </p:sp>
    </p:spTree>
    <p:extLst>
      <p:ext uri="{BB962C8B-B14F-4D97-AF65-F5344CB8AC3E}">
        <p14:creationId xmlns:p14="http://schemas.microsoft.com/office/powerpoint/2010/main" val="38981379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45121" y="-18854"/>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5" name="CaixaDeTexto 4">
            <a:extLst>
              <a:ext uri="{FF2B5EF4-FFF2-40B4-BE49-F238E27FC236}">
                <a16:creationId xmlns:a16="http://schemas.microsoft.com/office/drawing/2014/main" id="{F0FCC53B-03DA-DD3F-40F3-D1F67586965C}"/>
              </a:ext>
            </a:extLst>
          </p:cNvPr>
          <p:cNvSpPr txBox="1"/>
          <p:nvPr/>
        </p:nvSpPr>
        <p:spPr>
          <a:xfrm>
            <a:off x="594804" y="279231"/>
            <a:ext cx="11273161" cy="5750292"/>
          </a:xfrm>
          <a:prstGeom prst="rect">
            <a:avLst/>
          </a:prstGeom>
          <a:noFill/>
        </p:spPr>
        <p:txBody>
          <a:bodyPr wrap="square">
            <a:spAutoFit/>
          </a:bodyPr>
          <a:lstStyle/>
          <a:p>
            <a:pPr lvl="1" algn="just">
              <a:lnSpc>
                <a:spcPct val="150000"/>
              </a:lnSpc>
              <a:spcAft>
                <a:spcPts val="800"/>
              </a:spcAft>
            </a:pPr>
            <a:r>
              <a:rPr lang="pt-BR" b="1" dirty="0">
                <a:solidFill>
                  <a:srgbClr val="000000"/>
                </a:solidFill>
                <a:latin typeface="Arial" panose="020B0604020202020204" pitchFamily="34" charset="0"/>
                <a:ea typeface="Calibri" panose="020F0502020204030204" pitchFamily="34" charset="0"/>
                <a:cs typeface="Arial" panose="020B0604020202020204" pitchFamily="34" charset="0"/>
              </a:rPr>
              <a:t>3.3.</a:t>
            </a: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Demais valores, critérios e parâmetros aplicáveis:</a:t>
            </a:r>
            <a:endParaRPr lang="pt-BR"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1" algn="just">
              <a:lnSpc>
                <a:spcPct val="150000"/>
              </a:lnSpc>
              <a:spcAft>
                <a:spcPts val="800"/>
              </a:spcAft>
            </a:pP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3.3.1</a:t>
            </a:r>
            <a:r>
              <a:rPr lang="pt-BR"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Gratificação natalina devida a todos os membros do Conselho de Administração (incluindo o Presidente) e aos membros efetivos do Conselho Fiscal</a:t>
            </a: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em valor igual ao dos respectivos honorários devidos no mês do pagamento da gratificação. Esta gratificação natalina será paga de acordo com os mesmos critérios previstos para pagamento do 13º salário aos empregados do Sicoob Credivass, conforme Convenção Coletiva de Trabalho da Categoria.</a:t>
            </a:r>
          </a:p>
          <a:p>
            <a:pPr lvl="1" algn="just">
              <a:lnSpc>
                <a:spcPct val="150000"/>
              </a:lnSpc>
              <a:spcAft>
                <a:spcPts val="800"/>
              </a:spcAft>
            </a:pPr>
            <a:r>
              <a:rPr lang="pt-BR" b="1" dirty="0">
                <a:solidFill>
                  <a:srgbClr val="000000"/>
                </a:solidFill>
                <a:latin typeface="Arial" panose="020B0604020202020204" pitchFamily="34" charset="0"/>
                <a:ea typeface="Calibri" panose="020F0502020204030204" pitchFamily="34" charset="0"/>
                <a:cs typeface="Arial" panose="020B0604020202020204" pitchFamily="34" charset="0"/>
              </a:rPr>
              <a:t>3.3.2. </a:t>
            </a:r>
            <a:r>
              <a:rPr lang="pt-BR"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Reajuste devido a todos os membros do Conselho de Administração (incluindo o Presidente) e aos membros efetivos do Conselho Fiscal</a:t>
            </a: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o reajuste dos valores de remuneração, honorários, gratificações e benefícios acima especificados se dará na mesma época e pelo mesmo índice aplicado aos empregados do Sicoob Credivass.</a:t>
            </a:r>
          </a:p>
          <a:p>
            <a:pPr lvl="1" algn="just">
              <a:lnSpc>
                <a:spcPct val="150000"/>
              </a:lnSpc>
              <a:spcAft>
                <a:spcPts val="800"/>
              </a:spcAft>
            </a:pP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3.3.3. </a:t>
            </a:r>
            <a:r>
              <a:rPr lang="pt-BR"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Reajuste do seguro de vida e de responsabilidade civil dos administradores</a:t>
            </a: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fica autorizado o reajuste do capital do seguro de vida e de responsabilidade civil dos administradores, nos respectivos vencimentos das apólices.</a:t>
            </a:r>
            <a:endParaRPr lang="pt-BR"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6" name="Rectangle 7">
            <a:extLst>
              <a:ext uri="{FF2B5EF4-FFF2-40B4-BE49-F238E27FC236}">
                <a16:creationId xmlns:a16="http://schemas.microsoft.com/office/drawing/2014/main" id="{62214292-29EC-BAE8-92B0-F05AD7638958}"/>
              </a:ext>
            </a:extLst>
          </p:cNvPr>
          <p:cNvSpPr>
            <a:spLocks noChangeArrowheads="1"/>
          </p:cNvSpPr>
          <p:nvPr/>
        </p:nvSpPr>
        <p:spPr bwMode="auto">
          <a:xfrm>
            <a:off x="4649788" y="1795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a:ln>
                  <a:noFill/>
                </a:ln>
                <a:solidFill>
                  <a:schemeClr val="tx1"/>
                </a:solidFill>
                <a:effectLst/>
                <a:latin typeface="Arial" panose="020B0604020202020204" pitchFamily="34" charset="0"/>
              </a:rPr>
            </a:br>
            <a:endParaRPr kumimoji="0" lang="pt-BR" altLang="pt-B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933069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45121" y="-18854"/>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5" name="CaixaDeTexto 4">
            <a:extLst>
              <a:ext uri="{FF2B5EF4-FFF2-40B4-BE49-F238E27FC236}">
                <a16:creationId xmlns:a16="http://schemas.microsoft.com/office/drawing/2014/main" id="{F0FCC53B-03DA-DD3F-40F3-D1F67586965C}"/>
              </a:ext>
            </a:extLst>
          </p:cNvPr>
          <p:cNvSpPr txBox="1"/>
          <p:nvPr/>
        </p:nvSpPr>
        <p:spPr>
          <a:xfrm>
            <a:off x="594804" y="279231"/>
            <a:ext cx="11273161" cy="872034"/>
          </a:xfrm>
          <a:prstGeom prst="rect">
            <a:avLst/>
          </a:prstGeom>
          <a:noFill/>
        </p:spPr>
        <p:txBody>
          <a:bodyPr wrap="square">
            <a:spAutoFit/>
          </a:bodyPr>
          <a:lstStyle/>
          <a:p>
            <a:pPr lvl="1" algn="just">
              <a:lnSpc>
                <a:spcPct val="150000"/>
              </a:lnSpc>
              <a:spcAft>
                <a:spcPts val="800"/>
              </a:spcAft>
            </a:pPr>
            <a:r>
              <a:rPr lang="pt-BR" sz="1800" b="1" dirty="0">
                <a:solidFill>
                  <a:srgbClr val="000000"/>
                </a:solidFill>
                <a:effectLst/>
                <a:latin typeface="Arial" panose="020B0604020202020204" pitchFamily="34" charset="0"/>
                <a:ea typeface="Calibri" panose="020F0502020204030204" pitchFamily="34" charset="0"/>
              </a:rPr>
              <a:t>4. São fixados os seguintes valores de honorários, das gratificações, dos benefícios e demais critérios e parâmetros para remuneração dos membros da Diretoria Executiva:</a:t>
            </a:r>
            <a:endParaRPr lang="pt-BR" sz="1800" dirty="0">
              <a:solidFill>
                <a:srgbClr val="000000"/>
              </a:solidFill>
              <a:effectLst/>
              <a:latin typeface="Arial" panose="020B0604020202020204" pitchFamily="34" charset="0"/>
              <a:ea typeface="Calibri" panose="020F0502020204030204" pitchFamily="34" charset="0"/>
            </a:endParaRPr>
          </a:p>
        </p:txBody>
      </p:sp>
      <p:sp>
        <p:nvSpPr>
          <p:cNvPr id="16" name="Rectangle 7">
            <a:extLst>
              <a:ext uri="{FF2B5EF4-FFF2-40B4-BE49-F238E27FC236}">
                <a16:creationId xmlns:a16="http://schemas.microsoft.com/office/drawing/2014/main" id="{62214292-29EC-BAE8-92B0-F05AD7638958}"/>
              </a:ext>
            </a:extLst>
          </p:cNvPr>
          <p:cNvSpPr>
            <a:spLocks noChangeArrowheads="1"/>
          </p:cNvSpPr>
          <p:nvPr/>
        </p:nvSpPr>
        <p:spPr bwMode="auto">
          <a:xfrm>
            <a:off x="4649788" y="1795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a:ln>
                  <a:noFill/>
                </a:ln>
                <a:solidFill>
                  <a:schemeClr val="tx1"/>
                </a:solidFill>
                <a:effectLst/>
                <a:latin typeface="Arial" panose="020B0604020202020204" pitchFamily="34" charset="0"/>
              </a:rPr>
            </a:b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8" name="Imagem 7">
            <a:extLst>
              <a:ext uri="{FF2B5EF4-FFF2-40B4-BE49-F238E27FC236}">
                <a16:creationId xmlns:a16="http://schemas.microsoft.com/office/drawing/2014/main" id="{1F2EFDB6-90AA-D50F-4A9F-C8F92DAA2149}"/>
              </a:ext>
            </a:extLst>
          </p:cNvPr>
          <p:cNvPicPr>
            <a:picLocks noChangeAspect="1"/>
          </p:cNvPicPr>
          <p:nvPr/>
        </p:nvPicPr>
        <p:blipFill>
          <a:blip r:embed="rId3"/>
          <a:stretch>
            <a:fillRect/>
          </a:stretch>
        </p:blipFill>
        <p:spPr>
          <a:xfrm>
            <a:off x="2192785" y="1245164"/>
            <a:ext cx="8142372" cy="5242418"/>
          </a:xfrm>
          <a:prstGeom prst="rect">
            <a:avLst/>
          </a:prstGeom>
        </p:spPr>
      </p:pic>
      <p:sp>
        <p:nvSpPr>
          <p:cNvPr id="9" name="CaixaDeTexto 8">
            <a:extLst>
              <a:ext uri="{FF2B5EF4-FFF2-40B4-BE49-F238E27FC236}">
                <a16:creationId xmlns:a16="http://schemas.microsoft.com/office/drawing/2014/main" id="{CA1E2459-B29E-0933-807B-CD5A06F12824}"/>
              </a:ext>
            </a:extLst>
          </p:cNvPr>
          <p:cNvSpPr txBox="1"/>
          <p:nvPr/>
        </p:nvSpPr>
        <p:spPr>
          <a:xfrm>
            <a:off x="1358283" y="6519446"/>
            <a:ext cx="8398276" cy="338554"/>
          </a:xfrm>
          <a:prstGeom prst="rect">
            <a:avLst/>
          </a:prstGeom>
          <a:noFill/>
        </p:spPr>
        <p:txBody>
          <a:bodyPr wrap="square" rtlCol="0">
            <a:spAutoFit/>
          </a:bodyPr>
          <a:lstStyle/>
          <a:p>
            <a:r>
              <a:rPr lang="pt-BR" sz="1600" baseline="30000" dirty="0">
                <a:solidFill>
                  <a:srgbClr val="000000"/>
                </a:solidFill>
                <a:latin typeface="Arial" panose="020B0604020202020204" pitchFamily="34" charset="0"/>
                <a:ea typeface="Calibri" panose="020F0502020204030204" pitchFamily="34" charset="0"/>
              </a:rPr>
              <a:t>¹ </a:t>
            </a:r>
            <a:r>
              <a:rPr lang="pt-BR" sz="1600" baseline="30000" dirty="0">
                <a:solidFill>
                  <a:srgbClr val="000000"/>
                </a:solidFill>
                <a:effectLst/>
                <a:latin typeface="Arial" panose="020B0604020202020204" pitchFamily="34" charset="0"/>
                <a:ea typeface="Calibri" panose="020F0502020204030204" pitchFamily="34" charset="0"/>
              </a:rPr>
              <a:t>Os encargos apresentados na tabela foram calculados com base nos atuais membros da Diretoria Executiva</a:t>
            </a:r>
            <a:endParaRPr lang="pt-BR" sz="1600" dirty="0"/>
          </a:p>
        </p:txBody>
      </p:sp>
    </p:spTree>
    <p:extLst>
      <p:ext uri="{BB962C8B-B14F-4D97-AF65-F5344CB8AC3E}">
        <p14:creationId xmlns:p14="http://schemas.microsoft.com/office/powerpoint/2010/main" val="1599354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A432790-B44C-9DD2-72D5-9674106C432B}"/>
            </a:ext>
          </a:extLst>
        </p:cNvPr>
        <p:cNvGrpSpPr/>
        <p:nvPr/>
      </p:nvGrpSpPr>
      <p:grpSpPr>
        <a:xfrm>
          <a:off x="0" y="0"/>
          <a:ext cx="0" cy="0"/>
          <a:chOff x="0" y="0"/>
          <a:chExt cx="0" cy="0"/>
        </a:xfrm>
      </p:grpSpPr>
      <p:sp>
        <p:nvSpPr>
          <p:cNvPr id="2" name="Placeholder Title Text">
            <a:extLst>
              <a:ext uri="{FF2B5EF4-FFF2-40B4-BE49-F238E27FC236}">
                <a16:creationId xmlns:a16="http://schemas.microsoft.com/office/drawing/2014/main" id="{962BE914-FCB1-D5BF-483F-1B88A8B8716E}"/>
              </a:ext>
            </a:extLst>
          </p:cNvPr>
          <p:cNvSpPr txBox="1"/>
          <p:nvPr/>
        </p:nvSpPr>
        <p:spPr>
          <a:xfrm>
            <a:off x="403335" y="673185"/>
            <a:ext cx="11385329" cy="5832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Arial" panose="020B0604020202020204" pitchFamily="34" charset="0"/>
                <a:ea typeface="Calibri" panose="020F0502020204030204" pitchFamily="34" charset="0"/>
              </a:rPr>
              <a:t>ASSEMBLEIA GERAL EXTRAORDINÁRIA: </a:t>
            </a:r>
            <a:r>
              <a:rPr lang="pt-BR" sz="1800" dirty="0">
                <a:solidFill>
                  <a:srgbClr val="000000"/>
                </a:solidFill>
                <a:effectLst/>
                <a:latin typeface="Arial" panose="020B0604020202020204" pitchFamily="34" charset="0"/>
                <a:ea typeface="Calibri" panose="020F0502020204030204" pitchFamily="34" charset="0"/>
              </a:rPr>
              <a:t>1.</a:t>
            </a:r>
            <a:r>
              <a:rPr lang="pt-BR" sz="1800" b="1" dirty="0">
                <a:solidFill>
                  <a:srgbClr val="000000"/>
                </a:solidFill>
                <a:effectLst/>
                <a:latin typeface="Arial" panose="020B0604020202020204" pitchFamily="34" charset="0"/>
                <a:ea typeface="Calibri" panose="020F0502020204030204" pitchFamily="34" charset="0"/>
              </a:rPr>
              <a:t> </a:t>
            </a:r>
            <a:r>
              <a:rPr lang="pt-BR" sz="1800" dirty="0">
                <a:solidFill>
                  <a:srgbClr val="000000"/>
                </a:solidFill>
                <a:effectLst/>
                <a:latin typeface="Arial" panose="020B0604020202020204" pitchFamily="34" charset="0"/>
                <a:ea typeface="Calibri" panose="020F0502020204030204" pitchFamily="34" charset="0"/>
              </a:rPr>
              <a:t>Alteração</a:t>
            </a:r>
            <a:r>
              <a:rPr lang="pt-BR" sz="1800" b="1" dirty="0">
                <a:solidFill>
                  <a:srgbClr val="000000"/>
                </a:solidFill>
                <a:effectLst/>
                <a:latin typeface="Arial" panose="020B0604020202020204" pitchFamily="34" charset="0"/>
                <a:ea typeface="Calibri" panose="020F0502020204030204" pitchFamily="34" charset="0"/>
              </a:rPr>
              <a:t> </a:t>
            </a:r>
            <a:r>
              <a:rPr lang="pt-BR" sz="1800" dirty="0">
                <a:solidFill>
                  <a:srgbClr val="000000"/>
                </a:solidFill>
                <a:effectLst/>
                <a:latin typeface="Arial" panose="020B0604020202020204" pitchFamily="34" charset="0"/>
                <a:ea typeface="Calibri" panose="020F0502020204030204" pitchFamily="34" charset="0"/>
              </a:rPr>
              <a:t>no Artigo 43, Inciso III, com a inclusão da letra h) bem como do § 7º.</a:t>
            </a:r>
            <a:endParaRPr kumimoji="0" lang="pt-BR"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algn="just">
              <a:spcAft>
                <a:spcPts val="800"/>
              </a:spcAft>
              <a:defRPr/>
            </a:pP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ASSEMBLEIA GERAL ORDINÁRIA: </a:t>
            </a:r>
            <a:r>
              <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 Prestação de contas dos órgãos de administração, acompanhada do Parecer do Conselho Fiscal; compreendendo: a) relatório da gestão; b) balanços elaborados no primeiro e no segundo semestres do exercício social anterior; c) relatório da auditoria independente – Confederação Nacional de Auditoria Cooperativa - CNAC d) demonstrativo das sobras apuradas ou das perdas decorrentes da insuficiência das contribuições para cobertura das despesas da sociedade; 2. Destinação das sobras apuradas, deduzidas as parcelas para os fundos obrigatórios, ou rateio das perdas verificadas, com a possibilidade de compensar, por meio de sobras dos exercícios seguintes o saldo remanescente das perdas verificadas no exercício findo</a:t>
            </a:r>
            <a:r>
              <a:rPr kumimoji="0" lang="pt-B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r>
              <a:rPr lang="pt-BR" dirty="0">
                <a:latin typeface="Arial" panose="020B0604020202020204" pitchFamily="34" charset="0"/>
                <a:cs typeface="Arial" panose="020B0604020202020204" pitchFamily="34" charset="0"/>
              </a:rPr>
              <a:t>3. Estabelecimento da fórmula de cálculo a ser aplicada na distribuição de sobras e no rateio de perdas, com base nas operações de cada associado realizadas ou mantidas durante o exercício, excetuando-se o valor das quotas-partes integralizadas; 4. Fixação do valor das cédulas de presença, honorários ou gratificações dos membros do Conselho de Administração e do Conselho Fiscal; 5. Aprovação da política de remuneração dos ocupantes de cargos da Diretoria Executiva, prevendo o valor global para pagamento dos honorários, gratificações e/ou benefícios; 6. Eleição dos membros do Conselho de Administração. 7. Assuntos diversos de interesse social.</a:t>
            </a: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pt-B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18955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45121" y="-18854"/>
            <a:ext cx="1575786" cy="1700466"/>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5" name="CaixaDeTexto 4">
            <a:extLst>
              <a:ext uri="{FF2B5EF4-FFF2-40B4-BE49-F238E27FC236}">
                <a16:creationId xmlns:a16="http://schemas.microsoft.com/office/drawing/2014/main" id="{F0FCC53B-03DA-DD3F-40F3-D1F67586965C}"/>
              </a:ext>
            </a:extLst>
          </p:cNvPr>
          <p:cNvSpPr txBox="1"/>
          <p:nvPr/>
        </p:nvSpPr>
        <p:spPr>
          <a:xfrm>
            <a:off x="594804" y="279231"/>
            <a:ext cx="11273161" cy="6268383"/>
          </a:xfrm>
          <a:prstGeom prst="rect">
            <a:avLst/>
          </a:prstGeom>
          <a:noFill/>
        </p:spPr>
        <p:txBody>
          <a:bodyPr wrap="square">
            <a:spAutoFit/>
          </a:bodyPr>
          <a:lstStyle/>
          <a:p>
            <a:pPr lvl="1" algn="just">
              <a:lnSpc>
                <a:spcPct val="150000"/>
              </a:lnSpc>
              <a:spcAft>
                <a:spcPts val="800"/>
              </a:spcAft>
            </a:pP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4.1. Demais valores, critérios e parâmetros aplicáveis:</a:t>
            </a:r>
            <a:endPar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914400" algn="just">
              <a:lnSpc>
                <a:spcPct val="150000"/>
              </a:lnSpc>
              <a:spcAft>
                <a:spcPts val="800"/>
              </a:spcAft>
            </a:pP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b="1" dirty="0">
                <a:solidFill>
                  <a:srgbClr val="000000"/>
                </a:solidFill>
                <a:latin typeface="Arial" panose="020B0604020202020204" pitchFamily="34" charset="0"/>
                <a:ea typeface="Calibri" panose="020F0502020204030204" pitchFamily="34" charset="0"/>
                <a:cs typeface="Arial" panose="020B0604020202020204" pitchFamily="34" charset="0"/>
              </a:rPr>
              <a:t>4.1.1. </a:t>
            </a:r>
            <a:r>
              <a:rPr lang="pt-BR"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Gratificação natalina devida aos membros da Diretoria-Executiva</a:t>
            </a: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em valor igual ao dos    respectivos honorários devidos no mês do pagamento da gratificação,</a:t>
            </a:r>
            <a:r>
              <a:rPr lang="pt-BR" kern="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inclusive encargos 	devidos de acordo com os mesmos critérios previstos para pagamento do 13º salário aos empregados do Sicoob Credivass, conforme Convenção Coletiva de Trabalho da Categoria.</a:t>
            </a:r>
          </a:p>
          <a:p>
            <a:pPr lvl="2" algn="just">
              <a:lnSpc>
                <a:spcPct val="150000"/>
              </a:lnSpc>
              <a:spcAft>
                <a:spcPts val="800"/>
              </a:spcAft>
            </a:pP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4.1.2. </a:t>
            </a:r>
            <a:r>
              <a:rPr lang="pt-BR"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Reajuste devido aos membros da Diretoria-Executiva</a:t>
            </a: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o reajuste da remuneração, honorários, gratificações e benefícios acima especificados se dará na mesma época e pelo mesmo índice aplicado aos empregados do Sicoob Credivass. </a:t>
            </a:r>
            <a:endParaRPr lang="pt-BR" dirty="0">
              <a:effectLst/>
              <a:latin typeface="Arial" panose="020B0604020202020204" pitchFamily="34" charset="0"/>
              <a:ea typeface="Arial" panose="020B0604020202020204" pitchFamily="34" charset="0"/>
              <a:cs typeface="Arial" panose="020B0604020202020204" pitchFamily="34" charset="0"/>
            </a:endParaRPr>
          </a:p>
          <a:p>
            <a:pPr lvl="2" algn="just">
              <a:lnSpc>
                <a:spcPct val="150000"/>
              </a:lnSpc>
              <a:spcAft>
                <a:spcPts val="8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4.1.3. </a:t>
            </a:r>
            <a:r>
              <a:rPr lang="pt-BR"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Reajuste do seguro de vida e de responsabilidade civil dos administradores</a:t>
            </a: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fica autorizado o reajuste do capital do seguro de vida e de responsabilidade civil dos administradores, nos respectivos vencimentos das apólices.</a:t>
            </a:r>
            <a:r>
              <a:rPr lang="pt-BR"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lvl="2" algn="just">
              <a:lnSpc>
                <a:spcPct val="150000"/>
              </a:lnSpc>
              <a:spcAft>
                <a:spcPts val="800"/>
              </a:spcAft>
            </a:pPr>
            <a:r>
              <a:rPr lang="pt-BR" b="1" dirty="0">
                <a:solidFill>
                  <a:srgbClr val="000000"/>
                </a:solidFill>
                <a:effectLst/>
                <a:latin typeface="Arial" panose="020B0604020202020204" pitchFamily="34" charset="0"/>
                <a:ea typeface="Calibri" panose="020F0502020204030204" pitchFamily="34" charset="0"/>
                <a:cs typeface="Arial" panose="020B0604020202020204" pitchFamily="34" charset="0"/>
              </a:rPr>
              <a:t>4.1.4. </a:t>
            </a:r>
            <a:r>
              <a:rPr lang="pt-BR"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Licença anual remunerada</a:t>
            </a:r>
            <a:r>
              <a:rPr lang="pt-BR"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dos membros da Diretoria-Executiva</a:t>
            </a: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 o Conselho de Administração fica autorizado a conceder licença anual remunerada aos membros da Diretoria-Executiva.</a:t>
            </a:r>
          </a:p>
        </p:txBody>
      </p:sp>
      <p:sp>
        <p:nvSpPr>
          <p:cNvPr id="16" name="Rectangle 7">
            <a:extLst>
              <a:ext uri="{FF2B5EF4-FFF2-40B4-BE49-F238E27FC236}">
                <a16:creationId xmlns:a16="http://schemas.microsoft.com/office/drawing/2014/main" id="{62214292-29EC-BAE8-92B0-F05AD7638958}"/>
              </a:ext>
            </a:extLst>
          </p:cNvPr>
          <p:cNvSpPr>
            <a:spLocks noChangeArrowheads="1"/>
          </p:cNvSpPr>
          <p:nvPr/>
        </p:nvSpPr>
        <p:spPr bwMode="auto">
          <a:xfrm>
            <a:off x="4649788" y="1795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a:ln>
                  <a:noFill/>
                </a:ln>
                <a:solidFill>
                  <a:schemeClr val="tx1"/>
                </a:solidFill>
                <a:effectLst/>
                <a:latin typeface="Arial" panose="020B0604020202020204" pitchFamily="34" charset="0"/>
              </a:rPr>
            </a:br>
            <a:endParaRPr kumimoji="0" lang="pt-BR" altLang="pt-B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633388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B0D3543-127F-24DE-1577-6AE5ACB619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157" y="6150970"/>
            <a:ext cx="1399643" cy="427799"/>
          </a:xfrm>
          <a:prstGeom prst="rect">
            <a:avLst/>
          </a:prstGeom>
        </p:spPr>
      </p:pic>
      <p:sp>
        <p:nvSpPr>
          <p:cNvPr id="3" name="Teamwork">
            <a:extLst>
              <a:ext uri="{FF2B5EF4-FFF2-40B4-BE49-F238E27FC236}">
                <a16:creationId xmlns:a16="http://schemas.microsoft.com/office/drawing/2014/main" id="{7C505D47-E387-62F9-DDF5-1F18FD14E458}"/>
              </a:ext>
            </a:extLst>
          </p:cNvPr>
          <p:cNvSpPr txBox="1"/>
          <p:nvPr/>
        </p:nvSpPr>
        <p:spPr>
          <a:xfrm>
            <a:off x="-545121" y="-18854"/>
            <a:ext cx="1575786" cy="170046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rPr>
              <a:t>+ + + + + + + + + + + + + + + + + + + + + + + + + + + + + + + + + + + + + + + + + + + + + + + +</a:t>
            </a:r>
            <a:endParaRPr kumimoji="0" sz="1800" b="0" i="0" u="none" strike="noStrike" kern="1200" cap="none" spc="0" normalizeH="0" baseline="0" noProof="0" dirty="0">
              <a:ln>
                <a:noFill/>
              </a:ln>
              <a:gradFill flip="none" rotWithShape="1">
                <a:gsLst>
                  <a:gs pos="0">
                    <a:srgbClr val="003641"/>
                  </a:gs>
                  <a:gs pos="100000">
                    <a:srgbClr val="00AE9D">
                      <a:shade val="100000"/>
                      <a:satMod val="115000"/>
                    </a:srgbClr>
                  </a:gs>
                </a:gsLst>
                <a:lin ang="5400000" scaled="1"/>
                <a:tileRect/>
              </a:gradFill>
              <a:effectLst/>
              <a:uLnTx/>
              <a:uFillTx/>
              <a:latin typeface="Sicoob Sans RC" panose="020B0503020204030204" pitchFamily="34" charset="77"/>
              <a:ea typeface="+mn-ea"/>
              <a:cs typeface="+mn-cs"/>
              <a:sym typeface="Poppins Medium"/>
            </a:endParaRPr>
          </a:p>
        </p:txBody>
      </p:sp>
      <p:sp>
        <p:nvSpPr>
          <p:cNvPr id="5" name="CaixaDeTexto 4">
            <a:extLst>
              <a:ext uri="{FF2B5EF4-FFF2-40B4-BE49-F238E27FC236}">
                <a16:creationId xmlns:a16="http://schemas.microsoft.com/office/drawing/2014/main" id="{F0FCC53B-03DA-DD3F-40F3-D1F67586965C}"/>
              </a:ext>
            </a:extLst>
          </p:cNvPr>
          <p:cNvSpPr txBox="1"/>
          <p:nvPr/>
        </p:nvSpPr>
        <p:spPr>
          <a:xfrm>
            <a:off x="594804" y="279231"/>
            <a:ext cx="11273161" cy="6252994"/>
          </a:xfrm>
          <a:prstGeom prst="rect">
            <a:avLst/>
          </a:prstGeom>
          <a:noFill/>
        </p:spPr>
        <p:txBody>
          <a:bodyPr wrap="square">
            <a:spAutoFit/>
          </a:bodyPr>
          <a:lstStyle/>
          <a:p>
            <a:pPr lvl="1" algn="just">
              <a:lnSpc>
                <a:spcPct val="150000"/>
              </a:lnSpc>
              <a:spcAft>
                <a:spcPts val="800"/>
              </a:spcAft>
            </a:pPr>
            <a:r>
              <a:rPr lang="pt-BR" sz="1800" b="1" dirty="0">
                <a:solidFill>
                  <a:srgbClr val="000000"/>
                </a:solidFill>
                <a:effectLst/>
                <a:latin typeface="Arial" panose="020B0604020202020204" pitchFamily="34" charset="0"/>
                <a:ea typeface="Calibri" panose="020F0502020204030204" pitchFamily="34" charset="0"/>
              </a:rPr>
              <a:t>4.1.5. </a:t>
            </a:r>
            <a:r>
              <a:rPr lang="pt-BR" sz="1800" b="1" u="sng" dirty="0">
                <a:solidFill>
                  <a:srgbClr val="000000"/>
                </a:solidFill>
                <a:effectLst/>
                <a:latin typeface="Arial" panose="020B0604020202020204" pitchFamily="34" charset="0"/>
                <a:ea typeface="Calibri" panose="020F0502020204030204" pitchFamily="34" charset="0"/>
              </a:rPr>
              <a:t>Licença remunerada</a:t>
            </a:r>
            <a:r>
              <a:rPr lang="pt-BR" sz="1800" u="sng" dirty="0">
                <a:solidFill>
                  <a:srgbClr val="000000"/>
                </a:solidFill>
                <a:effectLst/>
                <a:latin typeface="Arial" panose="020B0604020202020204" pitchFamily="34" charset="0"/>
                <a:ea typeface="Calibri" panose="020F0502020204030204" pitchFamily="34" charset="0"/>
              </a:rPr>
              <a:t> </a:t>
            </a:r>
            <a:r>
              <a:rPr lang="pt-BR" sz="1800" b="1" u="sng" dirty="0">
                <a:solidFill>
                  <a:srgbClr val="000000"/>
                </a:solidFill>
                <a:effectLst/>
                <a:latin typeface="Arial" panose="020B0604020202020204" pitchFamily="34" charset="0"/>
                <a:ea typeface="Calibri" panose="020F0502020204030204" pitchFamily="34" charset="0"/>
              </a:rPr>
              <a:t>da diretora gestante, adotante ou que obtiver a guarda judicial para fins de adoção de criança</a:t>
            </a:r>
            <a:r>
              <a:rPr lang="pt-BR" sz="1800" dirty="0">
                <a:solidFill>
                  <a:srgbClr val="000000"/>
                </a:solidFill>
                <a:effectLst/>
                <a:latin typeface="Arial" panose="020B0604020202020204" pitchFamily="34" charset="0"/>
                <a:ea typeface="Calibri" panose="020F0502020204030204" pitchFamily="34" charset="0"/>
              </a:rPr>
              <a:t>: o Conselho de Administração fica autorizado a conceder licença remunerada de 120 (cento e vinte) dias consecutivos à diretora gestante, adotante ou que obtiver a guarda judicial para fins de adoção de criança</a:t>
            </a:r>
            <a:r>
              <a:rPr lang="pt-BR" sz="1800" dirty="0">
                <a:effectLst/>
                <a:latin typeface="Arial" panose="020B0604020202020204" pitchFamily="34" charset="0"/>
                <a:ea typeface="Calibri" panose="020F0502020204030204" pitchFamily="34" charset="0"/>
              </a:rPr>
              <a:t>. A licença remunerada ora tratada será concedida em caráter complementar àquela devida à Diretora segurada da Previdência Social, sendo seu valor correspondente à diferença entre a remuneração devida à Diretora por força do seu vínculo estatutário com o Sicoob Credivass e o salário-maternidade recebido da Previdência Social. </a:t>
            </a:r>
          </a:p>
          <a:p>
            <a:pPr lvl="1" algn="just">
              <a:lnSpc>
                <a:spcPct val="150000"/>
              </a:lnSpc>
              <a:spcAft>
                <a:spcPts val="800"/>
              </a:spcAft>
            </a:pPr>
            <a:endParaRPr lang="pt-BR" dirty="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pt-BR" sz="1800" b="1" dirty="0">
                <a:solidFill>
                  <a:srgbClr val="000000"/>
                </a:solidFill>
                <a:effectLst/>
                <a:latin typeface="Arial" panose="020B0604020202020204" pitchFamily="34" charset="0"/>
                <a:ea typeface="Calibri" panose="020F0502020204030204" pitchFamily="34" charset="0"/>
              </a:rPr>
              <a:t>5. </a:t>
            </a:r>
            <a:r>
              <a:rPr lang="pt-BR" sz="1800" dirty="0">
                <a:solidFill>
                  <a:srgbClr val="000000"/>
                </a:solidFill>
                <a:effectLst/>
                <a:latin typeface="Arial" panose="020B0604020202020204" pitchFamily="34" charset="0"/>
                <a:ea typeface="Calibri" panose="020F0502020204030204" pitchFamily="34" charset="0"/>
              </a:rPr>
              <a:t>Esta Política vigorará da Assembleia Geral Ordinária do Sicoob Credivass realizada no ano de 2024 até a Assembleia Geral Ordinária da referida Cooperativa a ser realizada no ano de 2027².</a:t>
            </a:r>
          </a:p>
          <a:p>
            <a:pPr lvl="0" algn="just">
              <a:lnSpc>
                <a:spcPct val="150000"/>
              </a:lnSpc>
            </a:pPr>
            <a:endParaRPr lang="pt-BR" sz="1800" dirty="0">
              <a:solidFill>
                <a:srgbClr val="000000"/>
              </a:solidFill>
              <a:effectLst/>
              <a:latin typeface="Arial" panose="020B0604020202020204" pitchFamily="34" charset="0"/>
              <a:ea typeface="Calibri" panose="020F0502020204030204" pitchFamily="34" charset="0"/>
            </a:endParaRPr>
          </a:p>
          <a:p>
            <a:pPr algn="just">
              <a:lnSpc>
                <a:spcPct val="150000"/>
              </a:lnSpc>
            </a:pPr>
            <a:r>
              <a:rPr lang="pt-BR" sz="1800" dirty="0">
                <a:solidFill>
                  <a:srgbClr val="000000"/>
                </a:solidFill>
                <a:effectLst/>
                <a:latin typeface="Arial" panose="020B0604020202020204" pitchFamily="34" charset="0"/>
                <a:ea typeface="Calibri" panose="020F0502020204030204" pitchFamily="34" charset="0"/>
              </a:rPr>
              <a:t>São Gonçalo do Sapucaí (MG), 02 de abril de 2024.</a:t>
            </a:r>
          </a:p>
          <a:p>
            <a:pPr algn="just">
              <a:lnSpc>
                <a:spcPct val="150000"/>
              </a:lnSpc>
            </a:pPr>
            <a:endParaRPr lang="pt-BR" sz="1800" dirty="0">
              <a:solidFill>
                <a:srgbClr val="000000"/>
              </a:solidFill>
              <a:effectLst/>
              <a:latin typeface="Arial" panose="020B0604020202020204" pitchFamily="34" charset="0"/>
              <a:ea typeface="Calibri" panose="020F0502020204030204" pitchFamily="34" charset="0"/>
            </a:endParaRPr>
          </a:p>
          <a:p>
            <a:pPr algn="just"/>
            <a:r>
              <a:rPr lang="pt-BR" sz="1800" dirty="0">
                <a:effectLst/>
                <a:latin typeface="Arial" panose="020B0604020202020204" pitchFamily="34" charset="0"/>
                <a:ea typeface="Times New Roman" panose="02020603050405020304" pitchFamily="18" charset="0"/>
              </a:rPr>
              <a:t>² </a:t>
            </a:r>
            <a:r>
              <a:rPr lang="pt-BR" sz="1600" dirty="0">
                <a:effectLst/>
                <a:latin typeface="Arial" panose="020B0604020202020204" pitchFamily="34" charset="0"/>
                <a:ea typeface="Times New Roman" panose="02020603050405020304" pitchFamily="18" charset="0"/>
              </a:rPr>
              <a:t>Lei Complementar </a:t>
            </a:r>
            <a:r>
              <a:rPr lang="pt-BR" sz="1600" dirty="0" err="1">
                <a:effectLst/>
                <a:latin typeface="Arial" panose="020B0604020202020204" pitchFamily="34" charset="0"/>
                <a:ea typeface="Times New Roman" panose="02020603050405020304" pitchFamily="18" charset="0"/>
              </a:rPr>
              <a:t>nº130</a:t>
            </a:r>
            <a:r>
              <a:rPr lang="pt-BR" sz="1600" dirty="0">
                <a:effectLst/>
                <a:latin typeface="Arial" panose="020B0604020202020204" pitchFamily="34" charset="0"/>
                <a:ea typeface="Times New Roman" panose="02020603050405020304" pitchFamily="18" charset="0"/>
              </a:rPr>
              <a:t>/2009, Art. 5º, </a:t>
            </a:r>
            <a:r>
              <a:rPr lang="x-none" sz="1600" dirty="0">
                <a:solidFill>
                  <a:srgbClr val="000000"/>
                </a:solidFill>
                <a:effectLst/>
                <a:latin typeface="Arial" panose="020B0604020202020204" pitchFamily="34" charset="0"/>
                <a:ea typeface="Times New Roman" panose="02020603050405020304" pitchFamily="18" charset="0"/>
              </a:rPr>
              <a:t>§ 7º</a:t>
            </a:r>
            <a:r>
              <a:rPr lang="pt-BR" sz="1600" dirty="0">
                <a:solidFill>
                  <a:srgbClr val="000000"/>
                </a:solidFill>
                <a:effectLst/>
                <a:latin typeface="Arial" panose="020B0604020202020204" pitchFamily="34" charset="0"/>
                <a:ea typeface="Times New Roman" panose="02020603050405020304" pitchFamily="18" charset="0"/>
              </a:rPr>
              <a:t>: </a:t>
            </a:r>
            <a:r>
              <a:rPr lang="x-none" sz="1600" i="1" dirty="0">
                <a:solidFill>
                  <a:srgbClr val="000000"/>
                </a:solidFill>
                <a:effectLst/>
                <a:latin typeface="Arial" panose="020B0604020202020204" pitchFamily="34" charset="0"/>
                <a:ea typeface="Times New Roman" panose="02020603050405020304" pitchFamily="18" charset="0"/>
              </a:rPr>
              <a:t>A política de remuneração dos ocupantes de cargos na diretoria executiva deverá ser aprovada pela assembleia geral, no mínimo ao início de cada mandato.</a:t>
            </a:r>
            <a:endParaRPr lang="pt-BR" sz="1800" dirty="0">
              <a:effectLst/>
              <a:latin typeface="Times New Roman" panose="02020603050405020304" pitchFamily="18" charset="0"/>
              <a:ea typeface="Times New Roman" panose="02020603050405020304" pitchFamily="18" charset="0"/>
            </a:endParaRPr>
          </a:p>
        </p:txBody>
      </p:sp>
      <p:sp>
        <p:nvSpPr>
          <p:cNvPr id="16" name="Rectangle 7">
            <a:extLst>
              <a:ext uri="{FF2B5EF4-FFF2-40B4-BE49-F238E27FC236}">
                <a16:creationId xmlns:a16="http://schemas.microsoft.com/office/drawing/2014/main" id="{62214292-29EC-BAE8-92B0-F05AD7638958}"/>
              </a:ext>
            </a:extLst>
          </p:cNvPr>
          <p:cNvSpPr>
            <a:spLocks noChangeArrowheads="1"/>
          </p:cNvSpPr>
          <p:nvPr/>
        </p:nvSpPr>
        <p:spPr bwMode="auto">
          <a:xfrm>
            <a:off x="4649788" y="1795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BR" altLang="pt-BR" sz="1800" b="0" i="0" u="none" strike="noStrike" cap="none" normalizeH="0" baseline="0">
                <a:ln>
                  <a:noFill/>
                </a:ln>
                <a:solidFill>
                  <a:schemeClr val="tx1"/>
                </a:solidFill>
                <a:effectLst/>
                <a:latin typeface="Arial" panose="020B0604020202020204" pitchFamily="34" charset="0"/>
              </a:rPr>
            </a:br>
            <a:endParaRPr kumimoji="0" lang="pt-BR" altLang="pt-B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434003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56CEC48-5CA4-95ED-0992-270CE9033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752"/>
            <a:ext cx="11613823" cy="3620325"/>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507354" y="2340620"/>
            <a:ext cx="100695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5400" b="1" dirty="0">
                <a:solidFill>
                  <a:prstClr val="white"/>
                </a:solidFill>
                <a:latin typeface="Calibri" panose="020F0502020204030204"/>
              </a:rPr>
              <a:t>Eleição dos membros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5400" b="1" dirty="0">
                <a:solidFill>
                  <a:prstClr val="white"/>
                </a:solidFill>
                <a:latin typeface="Calibri" panose="020F0502020204030204"/>
              </a:rPr>
              <a:t>do Conselho de Administração  </a:t>
            </a:r>
            <a:endPar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m 1">
            <a:extLst>
              <a:ext uri="{FF2B5EF4-FFF2-40B4-BE49-F238E27FC236}">
                <a16:creationId xmlns:a16="http://schemas.microsoft.com/office/drawing/2014/main" id="{B5848EED-5396-B0B6-A349-3505AA426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3" name="CaixaDeTexto 2">
            <a:extLst>
              <a:ext uri="{FF2B5EF4-FFF2-40B4-BE49-F238E27FC236}">
                <a16:creationId xmlns:a16="http://schemas.microsoft.com/office/drawing/2014/main" id="{6AA68967-30F5-FCD2-87FA-C21250CEDEA3}"/>
              </a:ext>
            </a:extLst>
          </p:cNvPr>
          <p:cNvSpPr txBox="1"/>
          <p:nvPr/>
        </p:nvSpPr>
        <p:spPr>
          <a:xfrm>
            <a:off x="10753655" y="489303"/>
            <a:ext cx="470000" cy="769441"/>
          </a:xfrm>
          <a:prstGeom prst="rect">
            <a:avLst/>
          </a:prstGeom>
          <a:noFill/>
        </p:spPr>
        <p:txBody>
          <a:bodyPr wrap="none" rtlCol="0">
            <a:spAutoFit/>
          </a:bodyPr>
          <a:lstStyle/>
          <a:p>
            <a:r>
              <a:rPr lang="pt-BR" sz="4400" b="1" dirty="0">
                <a:solidFill>
                  <a:srgbClr val="13323D"/>
                </a:solidFill>
              </a:rPr>
              <a:t>6</a:t>
            </a:r>
          </a:p>
        </p:txBody>
      </p:sp>
      <p:pic>
        <p:nvPicPr>
          <p:cNvPr id="4" name="Imagem 3">
            <a:extLst>
              <a:ext uri="{FF2B5EF4-FFF2-40B4-BE49-F238E27FC236}">
                <a16:creationId xmlns:a16="http://schemas.microsoft.com/office/drawing/2014/main" id="{1CED2033-78E4-5DA0-7CCA-6F0E92428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21709076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3323D"/>
        </a:solidFill>
        <a:effectLst/>
      </p:bgPr>
    </p:bg>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ED6107A-17B0-30AA-7757-3C8676FBD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9419"/>
            <a:ext cx="7032396" cy="3439161"/>
          </a:xfrm>
          <a:prstGeom prst="rect">
            <a:avLst/>
          </a:prstGeom>
        </p:spPr>
      </p:pic>
      <p:sp>
        <p:nvSpPr>
          <p:cNvPr id="8" name="CaixaDeTexto 7">
            <a:extLst>
              <a:ext uri="{FF2B5EF4-FFF2-40B4-BE49-F238E27FC236}">
                <a16:creationId xmlns:a16="http://schemas.microsoft.com/office/drawing/2014/main" id="{8AC17F49-A3F7-F79B-5B9F-20C42797A155}"/>
              </a:ext>
            </a:extLst>
          </p:cNvPr>
          <p:cNvSpPr txBox="1"/>
          <p:nvPr/>
        </p:nvSpPr>
        <p:spPr>
          <a:xfrm>
            <a:off x="573342" y="2331193"/>
            <a:ext cx="452253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prstClr val="white"/>
                </a:solidFill>
                <a:effectLst/>
                <a:uLnTx/>
                <a:uFillTx/>
                <a:latin typeface="Calibri" panose="020F0502020204030204"/>
                <a:ea typeface="+mn-ea"/>
                <a:cs typeface="+mn-cs"/>
              </a:rPr>
              <a:t>Assuntos diversos</a:t>
            </a:r>
          </a:p>
        </p:txBody>
      </p:sp>
      <p:pic>
        <p:nvPicPr>
          <p:cNvPr id="2" name="Imagem 1">
            <a:extLst>
              <a:ext uri="{FF2B5EF4-FFF2-40B4-BE49-F238E27FC236}">
                <a16:creationId xmlns:a16="http://schemas.microsoft.com/office/drawing/2014/main" id="{B5848EED-5396-B0B6-A349-3505AA426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710" y="305636"/>
            <a:ext cx="2724290" cy="1289116"/>
          </a:xfrm>
          <a:prstGeom prst="rect">
            <a:avLst/>
          </a:prstGeom>
        </p:spPr>
      </p:pic>
      <p:sp>
        <p:nvSpPr>
          <p:cNvPr id="3" name="CaixaDeTexto 2">
            <a:extLst>
              <a:ext uri="{FF2B5EF4-FFF2-40B4-BE49-F238E27FC236}">
                <a16:creationId xmlns:a16="http://schemas.microsoft.com/office/drawing/2014/main" id="{6AA68967-30F5-FCD2-87FA-C21250CEDEA3}"/>
              </a:ext>
            </a:extLst>
          </p:cNvPr>
          <p:cNvSpPr txBox="1"/>
          <p:nvPr/>
        </p:nvSpPr>
        <p:spPr>
          <a:xfrm>
            <a:off x="10753655" y="489303"/>
            <a:ext cx="470000" cy="769441"/>
          </a:xfrm>
          <a:prstGeom prst="rect">
            <a:avLst/>
          </a:prstGeom>
          <a:noFill/>
        </p:spPr>
        <p:txBody>
          <a:bodyPr wrap="none" rtlCol="0">
            <a:spAutoFit/>
          </a:bodyPr>
          <a:lstStyle/>
          <a:p>
            <a:r>
              <a:rPr lang="pt-BR" sz="4400" b="1" dirty="0">
                <a:solidFill>
                  <a:srgbClr val="13323D"/>
                </a:solidFill>
              </a:rPr>
              <a:t>7</a:t>
            </a:r>
          </a:p>
        </p:txBody>
      </p:sp>
      <p:pic>
        <p:nvPicPr>
          <p:cNvPr id="4" name="Imagem 3">
            <a:extLst>
              <a:ext uri="{FF2B5EF4-FFF2-40B4-BE49-F238E27FC236}">
                <a16:creationId xmlns:a16="http://schemas.microsoft.com/office/drawing/2014/main" id="{1CED2033-78E4-5DA0-7CCA-6F0E92428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1903" y="6133760"/>
            <a:ext cx="1412897" cy="471504"/>
          </a:xfrm>
          <a:prstGeom prst="rect">
            <a:avLst/>
          </a:prstGeom>
        </p:spPr>
      </p:pic>
    </p:spTree>
    <p:extLst>
      <p:ext uri="{BB962C8B-B14F-4D97-AF65-F5344CB8AC3E}">
        <p14:creationId xmlns:p14="http://schemas.microsoft.com/office/powerpoint/2010/main" val="5626272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id="{7D85F9B4-0396-0943-B4E9-8252624925D3}"/>
              </a:ext>
            </a:extLst>
          </p:cNvPr>
          <p:cNvSpPr/>
          <p:nvPr/>
        </p:nvSpPr>
        <p:spPr>
          <a:xfrm>
            <a:off x="-65315" y="-89807"/>
            <a:ext cx="12322629" cy="7037614"/>
          </a:xfrm>
          <a:prstGeom prst="rect">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solidFill>
                  <a:srgbClr val="00A294"/>
                </a:solidFill>
              </a:ln>
              <a:solidFill>
                <a:srgbClr val="4C3A92"/>
              </a:solidFill>
              <a:effectLst/>
              <a:uLnTx/>
              <a:uFillTx/>
              <a:latin typeface="Calibri" panose="020F0502020204030204"/>
              <a:ea typeface="+mn-ea"/>
              <a:cs typeface="+mn-cs"/>
            </a:endParaRPr>
          </a:p>
        </p:txBody>
      </p:sp>
      <p:sp>
        <p:nvSpPr>
          <p:cNvPr id="12" name="Título 1">
            <a:extLst>
              <a:ext uri="{FF2B5EF4-FFF2-40B4-BE49-F238E27FC236}">
                <a16:creationId xmlns:a16="http://schemas.microsoft.com/office/drawing/2014/main" id="{9485E704-E20A-374F-9D4E-7B0089AE6795}"/>
              </a:ext>
            </a:extLst>
          </p:cNvPr>
          <p:cNvSpPr>
            <a:spLocks noGrp="1"/>
          </p:cNvSpPr>
          <p:nvPr>
            <p:ph type="title"/>
          </p:nvPr>
        </p:nvSpPr>
        <p:spPr>
          <a:xfrm>
            <a:off x="1814804" y="1333628"/>
            <a:ext cx="8562393" cy="974845"/>
          </a:xfrm>
        </p:spPr>
        <p:txBody>
          <a:bodyPr>
            <a:noAutofit/>
          </a:bodyPr>
          <a:lstStyle/>
          <a:p>
            <a:pPr algn="ctr"/>
            <a:r>
              <a:rPr lang="pt-BR" sz="9600" b="1" dirty="0">
                <a:ln w="19050">
                  <a:solidFill>
                    <a:schemeClr val="bg1"/>
                  </a:solidFill>
                </a:ln>
                <a:noFill/>
                <a:latin typeface="+mn-lt"/>
              </a:rPr>
              <a:t>REDES SOCIAIS</a:t>
            </a:r>
            <a:endParaRPr lang="pt-BR" sz="9600" dirty="0">
              <a:ln w="19050">
                <a:solidFill>
                  <a:schemeClr val="bg1"/>
                </a:solidFill>
              </a:ln>
              <a:noFill/>
              <a:latin typeface="+mn-lt"/>
            </a:endParaRPr>
          </a:p>
        </p:txBody>
      </p:sp>
      <p:sp>
        <p:nvSpPr>
          <p:cNvPr id="20" name="Retângulo 19">
            <a:extLst>
              <a:ext uri="{FF2B5EF4-FFF2-40B4-BE49-F238E27FC236}">
                <a16:creationId xmlns:a16="http://schemas.microsoft.com/office/drawing/2014/main" id="{70E3AF0D-69CB-D247-AE28-56F31E2AEC3F}"/>
              </a:ext>
            </a:extLst>
          </p:cNvPr>
          <p:cNvSpPr/>
          <p:nvPr/>
        </p:nvSpPr>
        <p:spPr>
          <a:xfrm>
            <a:off x="1930106" y="3930691"/>
            <a:ext cx="161581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err="1">
                <a:ln>
                  <a:noFill/>
                </a:ln>
                <a:solidFill>
                  <a:prstClr val="white"/>
                </a:solidFill>
                <a:effectLst/>
                <a:uLnTx/>
                <a:uFillTx/>
                <a:latin typeface="Calibri" panose="020F0502020204030204"/>
                <a:ea typeface="+mn-ea"/>
                <a:cs typeface="+mn-cs"/>
              </a:rPr>
              <a:t>SicoobCredivass</a:t>
            </a:r>
            <a:endPar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tângulo 29">
            <a:extLst>
              <a:ext uri="{FF2B5EF4-FFF2-40B4-BE49-F238E27FC236}">
                <a16:creationId xmlns:a16="http://schemas.microsoft.com/office/drawing/2014/main" id="{147BF886-2735-DE49-9946-0DCDF58416CC}"/>
              </a:ext>
            </a:extLst>
          </p:cNvPr>
          <p:cNvSpPr/>
          <p:nvPr/>
        </p:nvSpPr>
        <p:spPr>
          <a:xfrm>
            <a:off x="3751194" y="3930691"/>
            <a:ext cx="185214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Calibri" panose="020F0502020204030204"/>
                <a:ea typeface="+mn-ea"/>
                <a:cs typeface="+mn-cs"/>
              </a:rPr>
              <a:t>@sicoobcredivass</a:t>
            </a:r>
            <a:endPar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tângulo 31">
            <a:extLst>
              <a:ext uri="{FF2B5EF4-FFF2-40B4-BE49-F238E27FC236}">
                <a16:creationId xmlns:a16="http://schemas.microsoft.com/office/drawing/2014/main" id="{C3E95633-BA32-6043-8B54-203549B0B3B7}"/>
              </a:ext>
            </a:extLst>
          </p:cNvPr>
          <p:cNvSpPr/>
          <p:nvPr/>
        </p:nvSpPr>
        <p:spPr>
          <a:xfrm>
            <a:off x="5875315" y="3927888"/>
            <a:ext cx="181558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pt-BR" sz="1600" b="1" i="0" u="none" strike="noStrike" kern="1200" cap="none" spc="0" normalizeH="0" baseline="0" noProof="0" dirty="0" err="1">
                <a:ln>
                  <a:noFill/>
                </a:ln>
                <a:solidFill>
                  <a:prstClr val="white"/>
                </a:solidFill>
                <a:effectLst/>
                <a:uLnTx/>
                <a:uFillTx/>
                <a:latin typeface="Calibri" panose="020F0502020204030204"/>
                <a:ea typeface="+mn-ea"/>
                <a:cs typeface="+mn-cs"/>
              </a:rPr>
              <a:t>sicoobcredivass</a:t>
            </a:r>
            <a:endPar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tângulo 32">
            <a:extLst>
              <a:ext uri="{FF2B5EF4-FFF2-40B4-BE49-F238E27FC236}">
                <a16:creationId xmlns:a16="http://schemas.microsoft.com/office/drawing/2014/main" id="{8999EFD4-5B21-1A40-86CE-3D026CC7DF7D}"/>
              </a:ext>
            </a:extLst>
          </p:cNvPr>
          <p:cNvSpPr/>
          <p:nvPr/>
        </p:nvSpPr>
        <p:spPr>
          <a:xfrm>
            <a:off x="7851203" y="3871038"/>
            <a:ext cx="212311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err="1">
                <a:ln>
                  <a:noFill/>
                </a:ln>
                <a:solidFill>
                  <a:prstClr val="white"/>
                </a:solidFill>
                <a:effectLst/>
                <a:uLnTx/>
                <a:uFillTx/>
                <a:latin typeface="Calibri" panose="020F0502020204030204"/>
                <a:ea typeface="+mn-ea"/>
                <a:cs typeface="+mn-cs"/>
              </a:rPr>
              <a:t>Sicoobcredivassoficial</a:t>
            </a:r>
            <a:endPar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áfico 3">
            <a:extLst>
              <a:ext uri="{FF2B5EF4-FFF2-40B4-BE49-F238E27FC236}">
                <a16:creationId xmlns:a16="http://schemas.microsoft.com/office/drawing/2014/main" id="{25C19795-421B-0644-98F3-86EF1BFF660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13753" y="2955846"/>
            <a:ext cx="855540" cy="855540"/>
          </a:xfrm>
          <a:prstGeom prst="rect">
            <a:avLst/>
          </a:prstGeom>
        </p:spPr>
      </p:pic>
      <p:pic>
        <p:nvPicPr>
          <p:cNvPr id="7" name="Gráfico 6">
            <a:extLst>
              <a:ext uri="{FF2B5EF4-FFF2-40B4-BE49-F238E27FC236}">
                <a16:creationId xmlns:a16="http://schemas.microsoft.com/office/drawing/2014/main" id="{77D62D40-C0B3-8048-8F30-5FEF38FF35D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31215" y="2955846"/>
            <a:ext cx="855540" cy="855540"/>
          </a:xfrm>
          <a:prstGeom prst="rect">
            <a:avLst/>
          </a:prstGeom>
        </p:spPr>
      </p:pic>
      <p:pic>
        <p:nvPicPr>
          <p:cNvPr id="11" name="Gráfico 10">
            <a:extLst>
              <a:ext uri="{FF2B5EF4-FFF2-40B4-BE49-F238E27FC236}">
                <a16:creationId xmlns:a16="http://schemas.microsoft.com/office/drawing/2014/main" id="{5B1FD189-1B90-E14F-9F7E-E6D277A885B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55336" y="2953043"/>
            <a:ext cx="855540" cy="855540"/>
          </a:xfrm>
          <a:prstGeom prst="rect">
            <a:avLst/>
          </a:prstGeom>
        </p:spPr>
      </p:pic>
      <p:pic>
        <p:nvPicPr>
          <p:cNvPr id="17" name="Gráfico 16">
            <a:extLst>
              <a:ext uri="{FF2B5EF4-FFF2-40B4-BE49-F238E27FC236}">
                <a16:creationId xmlns:a16="http://schemas.microsoft.com/office/drawing/2014/main" id="{ABF97292-CFA9-2D4D-8373-B36535C5A06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460012" y="2836540"/>
            <a:ext cx="974845" cy="974845"/>
          </a:xfrm>
          <a:prstGeom prst="rect">
            <a:avLst/>
          </a:prstGeom>
        </p:spPr>
      </p:pic>
      <p:sp>
        <p:nvSpPr>
          <p:cNvPr id="14" name="Retângulo 13">
            <a:extLst>
              <a:ext uri="{FF2B5EF4-FFF2-40B4-BE49-F238E27FC236}">
                <a16:creationId xmlns:a16="http://schemas.microsoft.com/office/drawing/2014/main" id="{30870D1B-74BA-F54E-9628-5E29E97B34CE}"/>
              </a:ext>
            </a:extLst>
          </p:cNvPr>
          <p:cNvSpPr/>
          <p:nvPr/>
        </p:nvSpPr>
        <p:spPr>
          <a:xfrm>
            <a:off x="-464456" y="5632387"/>
            <a:ext cx="12787086" cy="1315420"/>
          </a:xfrm>
          <a:prstGeom prst="rect">
            <a:avLst/>
          </a:prstGeom>
          <a:solidFill>
            <a:srgbClr val="002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4C3A92"/>
              </a:solidFill>
              <a:effectLst/>
              <a:uLnTx/>
              <a:uFillTx/>
              <a:latin typeface="Calibri" panose="020F0502020204030204"/>
              <a:ea typeface="+mn-ea"/>
              <a:cs typeface="+mn-cs"/>
            </a:endParaRPr>
          </a:p>
        </p:txBody>
      </p:sp>
      <p:pic>
        <p:nvPicPr>
          <p:cNvPr id="5" name="Imagem 4" descr="Desenho de um círculo&#10;&#10;Descrição gerada automaticamente com confiança baixa">
            <a:extLst>
              <a:ext uri="{FF2B5EF4-FFF2-40B4-BE49-F238E27FC236}">
                <a16:creationId xmlns:a16="http://schemas.microsoft.com/office/drawing/2014/main" id="{779402F6-4F34-6330-8A23-5228E0A743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2496" y="5843919"/>
            <a:ext cx="2667005" cy="890018"/>
          </a:xfrm>
          <a:prstGeom prst="rect">
            <a:avLst/>
          </a:prstGeom>
        </p:spPr>
      </p:pic>
    </p:spTree>
    <p:extLst>
      <p:ext uri="{BB962C8B-B14F-4D97-AF65-F5344CB8AC3E}">
        <p14:creationId xmlns:p14="http://schemas.microsoft.com/office/powerpoint/2010/main" val="258748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lide Number"/>
          <p:cNvSpPr txBox="1">
            <a:spLocks noGrp="1"/>
          </p:cNvSpPr>
          <p:nvPr>
            <p:ph type="sldNum" sz="quarter" idx="2"/>
          </p:nvPr>
        </p:nvSpPr>
        <p:spPr>
          <a:xfrm>
            <a:off x="10410825" y="5723270"/>
            <a:ext cx="2057400" cy="273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24" name="Teamwork"/>
          <p:cNvSpPr txBox="1"/>
          <p:nvPr/>
        </p:nvSpPr>
        <p:spPr>
          <a:xfrm>
            <a:off x="380345" y="3650318"/>
            <a:ext cx="6821905" cy="2346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7500" b="1" i="0" u="none" strike="noStrike" kern="1200" cap="none" spc="0" normalizeH="0" baseline="0" noProof="0" dirty="0">
                <a:ln>
                  <a:noFill/>
                </a:ln>
                <a:solidFill>
                  <a:srgbClr val="13323D"/>
                </a:solidFill>
                <a:effectLst/>
                <a:uLnTx/>
                <a:uFillTx/>
                <a:latin typeface="Sicoob Sans RC" panose="020B0503020204030204" pitchFamily="34" charset="77"/>
                <a:ea typeface="+mn-ea"/>
                <a:cs typeface="+mn-cs"/>
                <a:sym typeface="Poppins Medium"/>
              </a:rPr>
              <a:t>Muito obrigado!</a:t>
            </a:r>
          </a:p>
        </p:txBody>
      </p:sp>
      <p:pic>
        <p:nvPicPr>
          <p:cNvPr id="11" name="Espaço Reservado para Imagem 9" descr="Pessoas posando para foto&#10;&#10;Descrição gerada automaticamente">
            <a:extLst>
              <a:ext uri="{FF2B5EF4-FFF2-40B4-BE49-F238E27FC236}">
                <a16:creationId xmlns:a16="http://schemas.microsoft.com/office/drawing/2014/main" id="{89BBAFE3-145B-6AED-635D-49DC8606862A}"/>
              </a:ext>
            </a:extLst>
          </p:cNvPr>
          <p:cNvPicPr>
            <a:picLocks noChangeAspect="1"/>
          </p:cNvPicPr>
          <p:nvPr/>
        </p:nvPicPr>
        <p:blipFill>
          <a:blip r:embed="rId2">
            <a:extLst>
              <a:ext uri="{28A0092B-C50C-407E-A947-70E740481C1C}">
                <a14:useLocalDpi xmlns:a14="http://schemas.microsoft.com/office/drawing/2010/main" val="0"/>
              </a:ext>
            </a:extLst>
          </a:blip>
          <a:srcRect l="16600" r="16600"/>
          <a:stretch>
            <a:fillRect/>
          </a:stretch>
        </p:blipFill>
        <p:spPr>
          <a:xfrm>
            <a:off x="5249602" y="855663"/>
            <a:ext cx="3370263" cy="3370262"/>
          </a:xfrm>
          <a:prstGeom prst="round2DiagRect">
            <a:avLst/>
          </a:prstGeom>
        </p:spPr>
      </p:pic>
      <p:pic>
        <p:nvPicPr>
          <p:cNvPr id="12" name="Espaço Reservado para Imagem 7" descr="Uma imagem contendo pessoa, no interior, mulher, homem&#10;&#10;Descrição gerada automaticamente">
            <a:extLst>
              <a:ext uri="{FF2B5EF4-FFF2-40B4-BE49-F238E27FC236}">
                <a16:creationId xmlns:a16="http://schemas.microsoft.com/office/drawing/2014/main" id="{187929AB-A83B-B7B7-C8FD-2B3B825AA050}"/>
              </a:ext>
            </a:extLst>
          </p:cNvPr>
          <p:cNvPicPr>
            <a:picLocks noChangeAspect="1"/>
          </p:cNvPicPr>
          <p:nvPr/>
        </p:nvPicPr>
        <p:blipFill>
          <a:blip r:embed="rId3">
            <a:extLst>
              <a:ext uri="{28A0092B-C50C-407E-A947-70E740481C1C}">
                <a14:useLocalDpi xmlns:a14="http://schemas.microsoft.com/office/drawing/2010/main" val="0"/>
              </a:ext>
            </a:extLst>
          </a:blip>
          <a:srcRect l="20077" r="20077"/>
          <a:stretch>
            <a:fillRect/>
          </a:stretch>
        </p:blipFill>
        <p:spPr>
          <a:xfrm>
            <a:off x="8784964" y="4418014"/>
            <a:ext cx="1581150" cy="1582737"/>
          </a:xfrm>
          <a:prstGeom prst="round2DiagRect">
            <a:avLst/>
          </a:prstGeom>
        </p:spPr>
      </p:pic>
      <p:sp>
        <p:nvSpPr>
          <p:cNvPr id="13" name="Square">
            <a:extLst>
              <a:ext uri="{FF2B5EF4-FFF2-40B4-BE49-F238E27FC236}">
                <a16:creationId xmlns:a16="http://schemas.microsoft.com/office/drawing/2014/main" id="{90A513E5-3405-CAFF-329E-FEE57FA6091A}"/>
              </a:ext>
            </a:extLst>
          </p:cNvPr>
          <p:cNvSpPr/>
          <p:nvPr/>
        </p:nvSpPr>
        <p:spPr>
          <a:xfrm>
            <a:off x="8807846" y="2638003"/>
            <a:ext cx="1581994" cy="1581994"/>
          </a:xfrm>
          <a:prstGeom prst="round2DiagRect">
            <a:avLst/>
          </a:prstGeom>
          <a:solidFill>
            <a:srgbClr val="003641"/>
          </a:solidFill>
          <a:ln w="12700">
            <a:miter lim="400000"/>
          </a:ln>
        </p:spPr>
        <p:txBody>
          <a:bodyPr lIns="0" tIns="0" rIns="0" bIns="0" anchor="ctr"/>
          <a:lstStyle/>
          <a:p>
            <a:pPr marL="0" marR="0" lvl="0" indent="0" algn="l" defTabSz="764352" rtl="0" eaLnBrk="1" fontAlgn="auto" latinLnBrk="0" hangingPunct="1">
              <a:lnSpc>
                <a:spcPct val="100000"/>
              </a:lnSpc>
              <a:spcBef>
                <a:spcPts val="0"/>
              </a:spcBef>
              <a:spcAft>
                <a:spcPts val="0"/>
              </a:spcAft>
              <a:buClrTx/>
              <a:buSzTx/>
              <a:buFontTx/>
              <a:buNone/>
              <a:tabLst/>
              <a:defRPr sz="5400">
                <a:solidFill>
                  <a:srgbClr val="FFFFFF"/>
                </a:solidFill>
                <a:latin typeface="+mn-lt"/>
                <a:ea typeface="+mn-ea"/>
                <a:cs typeface="+mn-cs"/>
                <a:sym typeface="Poppins Medium"/>
              </a:defRPr>
            </a:pPr>
            <a:endParaRPr kumimoji="0" sz="2700" b="0" i="0" u="none" strike="noStrike" kern="1200" cap="none" spc="0" normalizeH="0" baseline="0" noProof="0">
              <a:ln>
                <a:noFill/>
              </a:ln>
              <a:solidFill>
                <a:srgbClr val="FFFFFF"/>
              </a:solidFill>
              <a:effectLst/>
              <a:uLnTx/>
              <a:uFillTx/>
              <a:latin typeface="Sicoob Sans RC" panose="020B0503020204030204" pitchFamily="34" charset="77"/>
              <a:ea typeface="+mn-ea"/>
              <a:cs typeface="+mn-cs"/>
              <a:sym typeface="Poppins Medium"/>
            </a:endParaRPr>
          </a:p>
        </p:txBody>
      </p:sp>
      <p:sp>
        <p:nvSpPr>
          <p:cNvPr id="14" name="Square">
            <a:extLst>
              <a:ext uri="{FF2B5EF4-FFF2-40B4-BE49-F238E27FC236}">
                <a16:creationId xmlns:a16="http://schemas.microsoft.com/office/drawing/2014/main" id="{366975F3-63E8-3880-0B77-548577EA6CA8}"/>
              </a:ext>
            </a:extLst>
          </p:cNvPr>
          <p:cNvSpPr/>
          <p:nvPr/>
        </p:nvSpPr>
        <p:spPr>
          <a:xfrm>
            <a:off x="7038147" y="4406041"/>
            <a:ext cx="1581994" cy="1581994"/>
          </a:xfrm>
          <a:prstGeom prst="round2DiagRect">
            <a:avLst/>
          </a:prstGeom>
          <a:gradFill>
            <a:gsLst>
              <a:gs pos="0">
                <a:srgbClr val="003641"/>
              </a:gs>
              <a:gs pos="100000">
                <a:srgbClr val="00AE9D"/>
              </a:gs>
            </a:gsLst>
            <a:lin ang="5400000"/>
          </a:gradFill>
          <a:ln w="12700">
            <a:miter lim="400000"/>
          </a:ln>
        </p:spPr>
        <p:txBody>
          <a:bodyPr lIns="0" tIns="0" rIns="0" bIns="0" anchor="ctr"/>
          <a:lstStyle/>
          <a:p>
            <a:pPr marL="0" marR="0" lvl="0" indent="0" algn="l" defTabSz="764352" rtl="0" eaLnBrk="1" fontAlgn="auto" latinLnBrk="0" hangingPunct="1">
              <a:lnSpc>
                <a:spcPct val="100000"/>
              </a:lnSpc>
              <a:spcBef>
                <a:spcPts val="0"/>
              </a:spcBef>
              <a:spcAft>
                <a:spcPts val="0"/>
              </a:spcAft>
              <a:buClrTx/>
              <a:buSzTx/>
              <a:buFontTx/>
              <a:buNone/>
              <a:tabLst/>
              <a:defRPr sz="5400">
                <a:solidFill>
                  <a:srgbClr val="FFFFFF"/>
                </a:solidFill>
                <a:latin typeface="+mn-lt"/>
                <a:ea typeface="+mn-ea"/>
                <a:cs typeface="+mn-cs"/>
                <a:sym typeface="Poppins Medium"/>
              </a:defRPr>
            </a:pPr>
            <a:endParaRPr kumimoji="0" sz="2700" b="0" i="0" u="none" strike="noStrike" kern="1200" cap="none" spc="0" normalizeH="0" baseline="0" noProof="0">
              <a:ln>
                <a:noFill/>
              </a:ln>
              <a:solidFill>
                <a:srgbClr val="FFFFFF"/>
              </a:solidFill>
              <a:effectLst/>
              <a:uLnTx/>
              <a:uFillTx/>
              <a:latin typeface="Sicoob Sans RC" panose="020B0503020204030204" pitchFamily="34" charset="77"/>
              <a:ea typeface="+mn-ea"/>
              <a:cs typeface="+mn-cs"/>
              <a:sym typeface="Poppins Medium"/>
            </a:endParaRPr>
          </a:p>
        </p:txBody>
      </p:sp>
      <p:sp>
        <p:nvSpPr>
          <p:cNvPr id="15" name="Square">
            <a:extLst>
              <a:ext uri="{FF2B5EF4-FFF2-40B4-BE49-F238E27FC236}">
                <a16:creationId xmlns:a16="http://schemas.microsoft.com/office/drawing/2014/main" id="{BAECAAEA-9A1F-45A6-92D8-A1ED844F30EB}"/>
              </a:ext>
            </a:extLst>
          </p:cNvPr>
          <p:cNvSpPr/>
          <p:nvPr/>
        </p:nvSpPr>
        <p:spPr>
          <a:xfrm>
            <a:off x="8807846" y="6174080"/>
            <a:ext cx="1581994" cy="1581994"/>
          </a:xfrm>
          <a:prstGeom prst="round2DiagRect">
            <a:avLst/>
          </a:prstGeom>
          <a:gradFill>
            <a:gsLst>
              <a:gs pos="0">
                <a:srgbClr val="003641"/>
              </a:gs>
              <a:gs pos="100000">
                <a:srgbClr val="00AE9D"/>
              </a:gs>
            </a:gsLst>
            <a:lin ang="5400000"/>
          </a:gradFill>
          <a:ln w="12700">
            <a:miter lim="400000"/>
          </a:ln>
        </p:spPr>
        <p:txBody>
          <a:bodyPr lIns="0" tIns="0" rIns="0" bIns="0" anchor="ctr"/>
          <a:lstStyle/>
          <a:p>
            <a:pPr marL="0" marR="0" lvl="0" indent="0" algn="l" defTabSz="764352" rtl="0" eaLnBrk="1" fontAlgn="auto" latinLnBrk="0" hangingPunct="1">
              <a:lnSpc>
                <a:spcPct val="100000"/>
              </a:lnSpc>
              <a:spcBef>
                <a:spcPts val="0"/>
              </a:spcBef>
              <a:spcAft>
                <a:spcPts val="0"/>
              </a:spcAft>
              <a:buClrTx/>
              <a:buSzTx/>
              <a:buFontTx/>
              <a:buNone/>
              <a:tabLst/>
              <a:defRPr sz="5400">
                <a:solidFill>
                  <a:srgbClr val="FFFFFF"/>
                </a:solidFill>
                <a:latin typeface="+mn-lt"/>
                <a:ea typeface="+mn-ea"/>
                <a:cs typeface="+mn-cs"/>
                <a:sym typeface="Poppins Medium"/>
              </a:defRPr>
            </a:pPr>
            <a:endParaRPr kumimoji="0" sz="2700" b="0" i="0" u="none" strike="noStrike" kern="1200" cap="none" spc="0" normalizeH="0" baseline="0" noProof="0">
              <a:ln>
                <a:noFill/>
              </a:ln>
              <a:solidFill>
                <a:srgbClr val="FFFFFF"/>
              </a:solidFill>
              <a:effectLst/>
              <a:uLnTx/>
              <a:uFillTx/>
              <a:latin typeface="Sicoob Sans RC" panose="020B0503020204030204" pitchFamily="34" charset="77"/>
              <a:ea typeface="+mn-ea"/>
              <a:cs typeface="+mn-cs"/>
              <a:sym typeface="Poppins Medium"/>
            </a:endParaRPr>
          </a:p>
        </p:txBody>
      </p:sp>
      <p:sp>
        <p:nvSpPr>
          <p:cNvPr id="16" name="Square">
            <a:extLst>
              <a:ext uri="{FF2B5EF4-FFF2-40B4-BE49-F238E27FC236}">
                <a16:creationId xmlns:a16="http://schemas.microsoft.com/office/drawing/2014/main" id="{72C70152-DC62-91CC-B2EE-55F188661663}"/>
              </a:ext>
            </a:extLst>
          </p:cNvPr>
          <p:cNvSpPr/>
          <p:nvPr/>
        </p:nvSpPr>
        <p:spPr>
          <a:xfrm>
            <a:off x="8807846" y="-898073"/>
            <a:ext cx="1581994" cy="1581994"/>
          </a:xfrm>
          <a:prstGeom prst="round2DiagRect">
            <a:avLst/>
          </a:prstGeom>
          <a:solidFill>
            <a:srgbClr val="00AE9D"/>
          </a:solidFill>
          <a:ln w="12700">
            <a:miter lim="400000"/>
          </a:ln>
        </p:spPr>
        <p:txBody>
          <a:bodyPr lIns="0" tIns="0" rIns="0" bIns="0" anchor="ctr"/>
          <a:lstStyle/>
          <a:p>
            <a:pPr marL="0" marR="0" lvl="0" indent="0" algn="l" defTabSz="764352" rtl="0" eaLnBrk="1" fontAlgn="auto" latinLnBrk="0" hangingPunct="1">
              <a:lnSpc>
                <a:spcPct val="100000"/>
              </a:lnSpc>
              <a:spcBef>
                <a:spcPts val="0"/>
              </a:spcBef>
              <a:spcAft>
                <a:spcPts val="0"/>
              </a:spcAft>
              <a:buClrTx/>
              <a:buSzTx/>
              <a:buFontTx/>
              <a:buNone/>
              <a:tabLst/>
              <a:defRPr sz="5400">
                <a:solidFill>
                  <a:srgbClr val="FFFFFF"/>
                </a:solidFill>
                <a:latin typeface="+mn-lt"/>
                <a:ea typeface="+mn-ea"/>
                <a:cs typeface="+mn-cs"/>
                <a:sym typeface="Poppins Medium"/>
              </a:defRPr>
            </a:pPr>
            <a:endParaRPr kumimoji="0" sz="2700" b="0" i="0" u="none" strike="noStrike" kern="1200" cap="none" spc="0" normalizeH="0" baseline="0" noProof="0">
              <a:ln>
                <a:noFill/>
              </a:ln>
              <a:solidFill>
                <a:srgbClr val="FFFFFF"/>
              </a:solidFill>
              <a:effectLst/>
              <a:uLnTx/>
              <a:uFillTx/>
              <a:latin typeface="Sicoob Sans RC" panose="020B0503020204030204" pitchFamily="34" charset="77"/>
              <a:ea typeface="+mn-ea"/>
              <a:cs typeface="+mn-cs"/>
              <a:sym typeface="Poppins Medium"/>
            </a:endParaRPr>
          </a:p>
        </p:txBody>
      </p:sp>
      <p:sp>
        <p:nvSpPr>
          <p:cNvPr id="17" name="Teamwork">
            <a:extLst>
              <a:ext uri="{FF2B5EF4-FFF2-40B4-BE49-F238E27FC236}">
                <a16:creationId xmlns:a16="http://schemas.microsoft.com/office/drawing/2014/main" id="{2FFEB3CB-DA5A-1800-75E3-957CEBE15722}"/>
              </a:ext>
            </a:extLst>
          </p:cNvPr>
          <p:cNvSpPr txBox="1"/>
          <p:nvPr/>
        </p:nvSpPr>
        <p:spPr>
          <a:xfrm>
            <a:off x="8758072" y="670814"/>
            <a:ext cx="1909928" cy="189795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b">
            <a:spAutoFit/>
          </a:bodyPr>
          <a:lstStyle>
            <a:lvl1pPr algn="l">
              <a:defRPr sz="6000">
                <a:latin typeface="+mn-lt"/>
                <a:ea typeface="+mn-ea"/>
                <a:cs typeface="+mn-cs"/>
                <a:sym typeface="Poppins Medium"/>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3641"/>
                </a:solidFill>
                <a:effectLst/>
                <a:uLnTx/>
                <a:uFillTx/>
                <a:latin typeface="Sicoob Sans RC" panose="020B0503020204030204" pitchFamily="34" charset="77"/>
                <a:ea typeface="+mn-ea"/>
                <a:cs typeface="+mn-cs"/>
                <a:sym typeface="Poppins Medium"/>
              </a:rPr>
              <a:t>+ + + + + + + + + + + + + + + + + + + + + + + + + + + + + + + + + + +</a:t>
            </a:r>
            <a:endParaRPr kumimoji="0" sz="2400" b="0" i="0" u="none" strike="noStrike" kern="1200" cap="none" spc="0" normalizeH="0" baseline="0" noProof="0" dirty="0">
              <a:ln>
                <a:noFill/>
              </a:ln>
              <a:solidFill>
                <a:srgbClr val="003641"/>
              </a:solidFill>
              <a:effectLst/>
              <a:uLnTx/>
              <a:uFillTx/>
              <a:latin typeface="Sicoob Sans RC" panose="020B0503020204030204" pitchFamily="34" charset="77"/>
              <a:ea typeface="+mn-ea"/>
              <a:cs typeface="+mn-cs"/>
              <a:sym typeface="Poppins Medium"/>
            </a:endParaRPr>
          </a:p>
        </p:txBody>
      </p:sp>
      <p:pic>
        <p:nvPicPr>
          <p:cNvPr id="3" name="Imagem 2" descr="Logotipo&#10;&#10;Descrição gerada automaticamente">
            <a:extLst>
              <a:ext uri="{FF2B5EF4-FFF2-40B4-BE49-F238E27FC236}">
                <a16:creationId xmlns:a16="http://schemas.microsoft.com/office/drawing/2014/main" id="{3C0F6971-F594-BA3C-9BE3-1150DCDD5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34" y="642839"/>
            <a:ext cx="2867652" cy="1897955"/>
          </a:xfrm>
          <a:prstGeom prst="rect">
            <a:avLst/>
          </a:prstGeom>
        </p:spPr>
      </p:pic>
    </p:spTree>
    <p:extLst>
      <p:ext uri="{BB962C8B-B14F-4D97-AF65-F5344CB8AC3E}">
        <p14:creationId xmlns:p14="http://schemas.microsoft.com/office/powerpoint/2010/main" val="4024769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16CE483-6AD0-AFB8-FDF5-90D4A91004C8}"/>
            </a:ext>
          </a:extLst>
        </p:cNvPr>
        <p:cNvGrpSpPr/>
        <p:nvPr/>
      </p:nvGrpSpPr>
      <p:grpSpPr>
        <a:xfrm>
          <a:off x="0" y="0"/>
          <a:ext cx="0" cy="0"/>
          <a:chOff x="0" y="0"/>
          <a:chExt cx="0" cy="0"/>
        </a:xfrm>
      </p:grpSpPr>
      <p:sp>
        <p:nvSpPr>
          <p:cNvPr id="2" name="Placeholder Title Text">
            <a:extLst>
              <a:ext uri="{FF2B5EF4-FFF2-40B4-BE49-F238E27FC236}">
                <a16:creationId xmlns:a16="http://schemas.microsoft.com/office/drawing/2014/main" id="{CED04A91-0687-1502-B977-935BEB9CEAB8}"/>
              </a:ext>
            </a:extLst>
          </p:cNvPr>
          <p:cNvSpPr txBox="1"/>
          <p:nvPr/>
        </p:nvSpPr>
        <p:spPr>
          <a:xfrm>
            <a:off x="463771" y="758911"/>
            <a:ext cx="11347284"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pt-B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CaixaDeTexto 8">
            <a:extLst>
              <a:ext uri="{FF2B5EF4-FFF2-40B4-BE49-F238E27FC236}">
                <a16:creationId xmlns:a16="http://schemas.microsoft.com/office/drawing/2014/main" id="{A5F4CF45-4704-6CA1-C41F-E9923A14FD83}"/>
              </a:ext>
            </a:extLst>
          </p:cNvPr>
          <p:cNvSpPr txBox="1"/>
          <p:nvPr/>
        </p:nvSpPr>
        <p:spPr>
          <a:xfrm>
            <a:off x="463771" y="1112854"/>
            <a:ext cx="11093820" cy="6355586"/>
          </a:xfrm>
          <a:prstGeom prst="rect">
            <a:avLst/>
          </a:prstGeom>
          <a:noFill/>
        </p:spPr>
        <p:txBody>
          <a:bodyPr wrap="square">
            <a:spAutoFit/>
          </a:bodyPr>
          <a:lstStyle/>
          <a:p>
            <a:pPr algn="just"/>
            <a:r>
              <a:rPr lang="pt-BR" sz="1800" dirty="0">
                <a:solidFill>
                  <a:srgbClr val="000000"/>
                </a:solidFill>
                <a:effectLst/>
                <a:latin typeface="Arial" panose="020B0604020202020204" pitchFamily="34" charset="0"/>
                <a:ea typeface="Calibri" panose="020F0502020204030204" pitchFamily="34" charset="0"/>
              </a:rPr>
              <a:t>OBS: 1. A Assembleia Geral Extraordinária e Ordinária </a:t>
            </a:r>
            <a:r>
              <a:rPr lang="pt-BR" sz="1800" dirty="0" err="1">
                <a:solidFill>
                  <a:srgbClr val="000000"/>
                </a:solidFill>
                <a:effectLst/>
                <a:latin typeface="Arial" panose="020B0604020202020204" pitchFamily="34" charset="0"/>
                <a:ea typeface="Calibri" panose="020F0502020204030204" pitchFamily="34" charset="0"/>
              </a:rPr>
              <a:t>realizar-se-à</a:t>
            </a:r>
            <a:r>
              <a:rPr lang="pt-BR" sz="1800" dirty="0">
                <a:solidFill>
                  <a:srgbClr val="000000"/>
                </a:solidFill>
                <a:effectLst/>
                <a:latin typeface="Arial" panose="020B0604020202020204" pitchFamily="34" charset="0"/>
                <a:ea typeface="Calibri" panose="020F0502020204030204" pitchFamily="34" charset="0"/>
              </a:rPr>
              <a:t>, presencialmente, no dia 02/04/2024, na casa de eventos </a:t>
            </a:r>
            <a:r>
              <a:rPr lang="pt-BR" sz="1800" dirty="0" err="1">
                <a:solidFill>
                  <a:srgbClr val="000000"/>
                </a:solidFill>
                <a:effectLst/>
                <a:latin typeface="Arial" panose="020B0604020202020204" pitchFamily="34" charset="0"/>
                <a:ea typeface="Calibri" panose="020F0502020204030204" pitchFamily="34" charset="0"/>
              </a:rPr>
              <a:t>Barouch</a:t>
            </a:r>
            <a:r>
              <a:rPr lang="pt-BR" sz="1800" dirty="0">
                <a:solidFill>
                  <a:srgbClr val="000000"/>
                </a:solidFill>
                <a:effectLst/>
                <a:latin typeface="Arial" panose="020B0604020202020204" pitchFamily="34" charset="0"/>
                <a:ea typeface="Calibri" panose="020F0502020204030204" pitchFamily="34" charset="0"/>
              </a:rPr>
              <a:t>, situada na Rodovia José Benedito de Paiva, 4260, na cidade de São Gonçalo do Sapucaí. </a:t>
            </a:r>
            <a:r>
              <a:rPr lang="pt-BR" sz="1800" dirty="0">
                <a:solidFill>
                  <a:srgbClr val="000000"/>
                </a:solidFill>
                <a:effectLst/>
                <a:latin typeface="Arial" panose="020B0604020202020204" pitchFamily="34" charset="0"/>
                <a:ea typeface="Times New Roman" panose="02020603050405020304" pitchFamily="18" charset="0"/>
              </a:rPr>
              <a:t>O processo de votação terá a duração de 03 (três) horas ininterruptas,</a:t>
            </a:r>
            <a:r>
              <a:rPr lang="pt-BR" sz="1800" dirty="0">
                <a:solidFill>
                  <a:srgbClr val="000000"/>
                </a:solidFill>
                <a:effectLst/>
                <a:latin typeface="Arial" panose="020B0604020202020204" pitchFamily="34" charset="0"/>
                <a:ea typeface="Calibri" panose="020F0502020204030204" pitchFamily="34" charset="0"/>
              </a:rPr>
              <a:t> </a:t>
            </a:r>
            <a:r>
              <a:rPr lang="pt-BR" sz="1800" dirty="0">
                <a:solidFill>
                  <a:srgbClr val="000000"/>
                </a:solidFill>
                <a:effectLst/>
                <a:latin typeface="Arial" panose="020B0604020202020204" pitchFamily="34" charset="0"/>
                <a:ea typeface="Times New Roman" panose="02020603050405020304" pitchFamily="18" charset="0"/>
              </a:rPr>
              <a:t>podendo ser encerrada num prazo menor, desde que todos os delegados com direito a</a:t>
            </a:r>
            <a:r>
              <a:rPr lang="pt-BR" sz="1800" dirty="0">
                <a:solidFill>
                  <a:srgbClr val="000000"/>
                </a:solidFill>
                <a:effectLst/>
                <a:latin typeface="Arial" panose="020B0604020202020204" pitchFamily="34" charset="0"/>
                <a:ea typeface="Calibri" panose="020F0502020204030204" pitchFamily="34" charset="0"/>
              </a:rPr>
              <a:t> </a:t>
            </a:r>
            <a:r>
              <a:rPr lang="pt-BR" sz="1800" dirty="0">
                <a:solidFill>
                  <a:srgbClr val="000000"/>
                </a:solidFill>
                <a:effectLst/>
                <a:latin typeface="Arial" panose="020B0604020202020204" pitchFamily="34" charset="0"/>
                <a:ea typeface="Times New Roman" panose="02020603050405020304" pitchFamily="18" charset="0"/>
              </a:rPr>
              <a:t>voto presentes na fila para assinatura da lista de votação e na fila para votação, tenham</a:t>
            </a:r>
            <a:r>
              <a:rPr lang="pt-BR" sz="1800" dirty="0">
                <a:solidFill>
                  <a:srgbClr val="000000"/>
                </a:solidFill>
                <a:effectLst/>
                <a:latin typeface="Arial" panose="020B0604020202020204" pitchFamily="34" charset="0"/>
                <a:ea typeface="Calibri" panose="020F0502020204030204" pitchFamily="34" charset="0"/>
              </a:rPr>
              <a:t> </a:t>
            </a:r>
            <a:r>
              <a:rPr lang="pt-BR" sz="1800" dirty="0">
                <a:solidFill>
                  <a:srgbClr val="000000"/>
                </a:solidFill>
                <a:effectLst/>
                <a:latin typeface="Arial" panose="020B0604020202020204" pitchFamily="34" charset="0"/>
                <a:ea typeface="Times New Roman" panose="02020603050405020304" pitchFamily="18" charset="0"/>
              </a:rPr>
              <a:t>votado</a:t>
            </a:r>
            <a:r>
              <a:rPr lang="pt-BR" sz="1800" dirty="0">
                <a:solidFill>
                  <a:srgbClr val="000000"/>
                </a:solidFill>
                <a:effectLst/>
                <a:latin typeface="Arial" panose="020B0604020202020204" pitchFamily="34" charset="0"/>
                <a:ea typeface="Calibri" panose="020F0502020204030204" pitchFamily="34" charset="0"/>
              </a:rPr>
              <a:t>; o prazo para registro das chapas será de 5 (cinco) dias úteis contados da publicação deste edital, ou seja, do dia 26/02/2024 ao dia 01/03/2024; o registro das chapas será feito na Cooperativa, junto ao Diretor Administrativo ou outra pessoa por ele designada, no horário de 10:00 (dez horas) às 15:00 (quinze horas), conforme regimento eleitoral disponível em nosso site </a:t>
            </a:r>
            <a:r>
              <a:rPr lang="pt-BR" sz="1800" dirty="0">
                <a:solidFill>
                  <a:srgbClr val="000000"/>
                </a:solidFill>
                <a:effectLst/>
                <a:latin typeface="Arial" panose="020B0604020202020204" pitchFamily="34" charset="0"/>
                <a:ea typeface="Calibri" panose="020F0502020204030204" pitchFamily="34" charset="0"/>
                <a:hlinkClick r:id="rId3"/>
              </a:rPr>
              <a:t>www.sicoobcredivass.com.br</a:t>
            </a:r>
            <a:r>
              <a:rPr lang="pt-B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pt-BR" sz="1800" dirty="0">
                <a:solidFill>
                  <a:srgbClr val="000000"/>
                </a:solidFill>
                <a:effectLst/>
                <a:latin typeface="Arial" panose="020B0604020202020204" pitchFamily="34" charset="0"/>
                <a:ea typeface="Calibri" panose="020F0502020204030204" pitchFamily="34" charset="0"/>
              </a:rPr>
              <a:t>Em caso de empate entre as chapas, será vencedora a chapa cuja soma do tempo de associação dos seus membros do SICOOB CREDIVASS seja maior.</a:t>
            </a:r>
            <a:endParaRPr lang="pt-BR" sz="1800" dirty="0">
              <a:solidFill>
                <a:srgbClr val="000000"/>
              </a:solidFill>
              <a:effectLst/>
              <a:latin typeface="Calibri" panose="020F0502020204030204" pitchFamily="34" charset="0"/>
              <a:ea typeface="Calibri" panose="020F0502020204030204" pitchFamily="34" charset="0"/>
            </a:endParaRPr>
          </a:p>
          <a:p>
            <a:pPr algn="just"/>
            <a:endParaRPr lang="pt-BR" dirty="0">
              <a:latin typeface="Arial" panose="020B0604020202020204" pitchFamily="34" charset="0"/>
              <a:cs typeface="Arial" panose="020B0604020202020204" pitchFamily="34" charset="0"/>
            </a:endParaRPr>
          </a:p>
          <a:p>
            <a:pPr algn="just"/>
            <a:r>
              <a:rPr lang="pt-BR" dirty="0">
                <a:latin typeface="Arial" panose="020B0604020202020204" pitchFamily="34" charset="0"/>
                <a:cs typeface="Arial" panose="020B0604020202020204" pitchFamily="34" charset="0"/>
              </a:rPr>
              <a:t>  </a:t>
            </a:r>
            <a:r>
              <a:rPr lang="pt-BR" sz="1800" dirty="0">
                <a:solidFill>
                  <a:srgbClr val="000000"/>
                </a:solidFill>
                <a:effectLst/>
                <a:latin typeface="Arial" panose="020B0604020202020204" pitchFamily="34" charset="0"/>
                <a:ea typeface="Calibri" panose="020F0502020204030204" pitchFamily="34" charset="0"/>
              </a:rPr>
              <a:t>São Gonçalo do Sapucaí (MG), 23 de fevereiro de 2024.</a:t>
            </a:r>
            <a:endParaRPr lang="pt-BR" sz="1800" dirty="0">
              <a:solidFill>
                <a:srgbClr val="000000"/>
              </a:solidFill>
              <a:effectLst/>
              <a:latin typeface="Calibri" panose="020F0502020204030204" pitchFamily="34" charset="0"/>
              <a:ea typeface="Calibri" panose="020F0502020204030204" pitchFamily="34" charset="0"/>
            </a:endParaRPr>
          </a:p>
          <a:p>
            <a:pPr algn="just"/>
            <a:endParaRPr lang="pt-BR" dirty="0">
              <a:latin typeface="Arial" panose="020B0604020202020204" pitchFamily="34" charset="0"/>
              <a:cs typeface="Arial" panose="020B0604020202020204" pitchFamily="34" charset="0"/>
            </a:endParaRPr>
          </a:p>
          <a:p>
            <a:pPr algn="ctr">
              <a:lnSpc>
                <a:spcPct val="150000"/>
              </a:lnSpc>
              <a:spcAft>
                <a:spcPts val="800"/>
              </a:spcAft>
            </a:pPr>
            <a:r>
              <a:rPr lang="pt-BR" sz="1800" b="1" dirty="0">
                <a:solidFill>
                  <a:srgbClr val="000000"/>
                </a:solidFill>
                <a:effectLst/>
                <a:latin typeface="Arial" panose="020B0604020202020204" pitchFamily="34" charset="0"/>
                <a:ea typeface="Calibri" panose="020F0502020204030204" pitchFamily="34" charset="0"/>
              </a:rPr>
              <a:t>Roberto Machado Mendes de Barros</a:t>
            </a:r>
            <a:endParaRPr lang="pt-BR" sz="1800" dirty="0">
              <a:solidFill>
                <a:srgbClr val="000000"/>
              </a:solidFill>
              <a:effectLst/>
              <a:latin typeface="Calibri" panose="020F0502020204030204" pitchFamily="34" charset="0"/>
              <a:ea typeface="Calibri" panose="020F0502020204030204" pitchFamily="34" charset="0"/>
            </a:endParaRPr>
          </a:p>
          <a:p>
            <a:pPr algn="ctr">
              <a:lnSpc>
                <a:spcPct val="150000"/>
              </a:lnSpc>
              <a:spcAft>
                <a:spcPts val="800"/>
              </a:spcAft>
            </a:pPr>
            <a:r>
              <a:rPr lang="pt-BR" sz="1800" b="1" dirty="0">
                <a:solidFill>
                  <a:srgbClr val="000000"/>
                </a:solidFill>
                <a:effectLst/>
                <a:latin typeface="Arial" panose="020B0604020202020204" pitchFamily="34" charset="0"/>
                <a:ea typeface="Calibri" panose="020F0502020204030204" pitchFamily="34" charset="0"/>
              </a:rPr>
              <a:t>Presidente do Conselho de Administração</a:t>
            </a:r>
            <a:endParaRPr lang="pt-BR" sz="1800" dirty="0">
              <a:solidFill>
                <a:srgbClr val="000000"/>
              </a:solidFill>
              <a:effectLst/>
              <a:latin typeface="Calibri" panose="020F0502020204030204" pitchFamily="34" charset="0"/>
              <a:ea typeface="Calibri" panose="020F0502020204030204" pitchFamily="34" charset="0"/>
            </a:endParaRPr>
          </a:p>
          <a:p>
            <a:pPr algn="ctr">
              <a:lnSpc>
                <a:spcPct val="150000"/>
              </a:lnSpc>
              <a:spcAft>
                <a:spcPts val="800"/>
              </a:spcAft>
            </a:pPr>
            <a:r>
              <a:rPr lang="pt-BR" sz="1800" b="1" dirty="0">
                <a:solidFill>
                  <a:srgbClr val="000000"/>
                </a:solidFill>
                <a:effectLst/>
                <a:latin typeface="Arial" panose="020B0604020202020204" pitchFamily="34" charset="0"/>
                <a:ea typeface="Calibri" panose="020F0502020204030204" pitchFamily="34" charset="0"/>
              </a:rPr>
              <a:t>Sicoob Credivass</a:t>
            </a:r>
            <a:endParaRPr lang="pt-BR" sz="1800" dirty="0">
              <a:solidFill>
                <a:srgbClr val="000000"/>
              </a:solidFill>
              <a:effectLst/>
              <a:latin typeface="Calibri" panose="020F0502020204030204" pitchFamily="34" charset="0"/>
              <a:ea typeface="Calibri" panose="020F0502020204030204" pitchFamily="34" charset="0"/>
            </a:endParaRPr>
          </a:p>
          <a:p>
            <a:pPr algn="just"/>
            <a:endParaRPr lang="pt-BR" dirty="0">
              <a:latin typeface="Arial" panose="020B0604020202020204" pitchFamily="34" charset="0"/>
              <a:cs typeface="Arial" panose="020B0604020202020204" pitchFamily="34" charset="0"/>
            </a:endParaRPr>
          </a:p>
          <a:p>
            <a:pPr algn="just"/>
            <a:r>
              <a:rPr lang="pt-BR" dirty="0">
                <a:latin typeface="Arial" panose="020B0604020202020204" pitchFamily="34" charset="0"/>
                <a:cs typeface="Arial" panose="020B0604020202020204" pitchFamily="34" charset="0"/>
              </a:rPr>
              <a:t> </a:t>
            </a:r>
            <a:endParaRPr lang="pt-BR" dirty="0"/>
          </a:p>
          <a:p>
            <a:pPr algn="just"/>
            <a:endParaRPr lang="pt-BR" dirty="0"/>
          </a:p>
          <a:p>
            <a:pPr algn="just"/>
            <a:endParaRPr lang="pt-BR" dirty="0"/>
          </a:p>
        </p:txBody>
      </p:sp>
    </p:spTree>
    <p:extLst>
      <p:ext uri="{BB962C8B-B14F-4D97-AF65-F5344CB8AC3E}">
        <p14:creationId xmlns:p14="http://schemas.microsoft.com/office/powerpoint/2010/main" val="2486079168"/>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0444DE9C1B0A34798B0E3EDD0060343" ma:contentTypeVersion="18" ma:contentTypeDescription="Crie um novo documento." ma:contentTypeScope="" ma:versionID="cc367a083467fa968d308cc1b1bdc223">
  <xsd:schema xmlns:xsd="http://www.w3.org/2001/XMLSchema" xmlns:xs="http://www.w3.org/2001/XMLSchema" xmlns:p="http://schemas.microsoft.com/office/2006/metadata/properties" xmlns:ns2="068d963e-a6e9-40cd-9076-4e8e669b3526" xmlns:ns3="63d87ff2-580d-45fc-8d7a-43a61672fec3" targetNamespace="http://schemas.microsoft.com/office/2006/metadata/properties" ma:root="true" ma:fieldsID="986c9f782d7ce8bc8197c68092ea0c79" ns2:_="" ns3:_="">
    <xsd:import namespace="068d963e-a6e9-40cd-9076-4e8e669b3526"/>
    <xsd:import namespace="63d87ff2-580d-45fc-8d7a-43a61672fe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8d963e-a6e9-40cd-9076-4e8e669b35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Marcações de imagem" ma:readOnly="false" ma:fieldId="{5cf76f15-5ced-4ddc-b409-7134ff3c332f}" ma:taxonomyMulti="true" ma:sspId="ce7fa5f9-00c4-4d3e-87cf-43bcfe285d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d87ff2-580d-45fc-8d7a-43a61672fec3"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3" nillable="true" ma:displayName="Taxonomy Catch All Column" ma:hidden="true" ma:list="{39db526a-11f7-4a83-b61e-5262f8ef5105}" ma:internalName="TaxCatchAll" ma:showField="CatchAllData" ma:web="63d87ff2-580d-45fc-8d7a-43a61672fe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8d963e-a6e9-40cd-9076-4e8e669b3526">
      <Terms xmlns="http://schemas.microsoft.com/office/infopath/2007/PartnerControls"/>
    </lcf76f155ced4ddcb4097134ff3c332f>
    <TaxCatchAll xmlns="63d87ff2-580d-45fc-8d7a-43a61672fec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6A5DB4-2AB2-46DD-B697-113321E636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8d963e-a6e9-40cd-9076-4e8e669b3526"/>
    <ds:schemaRef ds:uri="63d87ff2-580d-45fc-8d7a-43a61672fe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23E8F8-2E99-4736-8446-F90A69CA6402}">
  <ds:schemaRefs>
    <ds:schemaRef ds:uri="http://schemas.microsoft.com/office/2006/metadata/properties"/>
    <ds:schemaRef ds:uri="http://schemas.microsoft.com/office/infopath/2007/PartnerControls"/>
    <ds:schemaRef ds:uri="068d963e-a6e9-40cd-9076-4e8e669b3526"/>
    <ds:schemaRef ds:uri="63d87ff2-580d-45fc-8d7a-43a61672fec3"/>
  </ds:schemaRefs>
</ds:datastoreItem>
</file>

<file path=customXml/itemProps3.xml><?xml version="1.0" encoding="utf-8"?>
<ds:datastoreItem xmlns:ds="http://schemas.openxmlformats.org/officeDocument/2006/customXml" ds:itemID="{4DB66F57-07D0-4912-B8EC-A48D15740F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14825</TotalTime>
  <Words>8275</Words>
  <Application>Microsoft Office PowerPoint</Application>
  <PresentationFormat>Widescreen</PresentationFormat>
  <Paragraphs>1313</Paragraphs>
  <Slides>85</Slides>
  <Notes>3</Notes>
  <HiddenSlides>0</HiddenSlides>
  <MMClips>0</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85</vt:i4>
      </vt:variant>
    </vt:vector>
  </HeadingPairs>
  <TitlesOfParts>
    <vt:vector size="94" baseType="lpstr">
      <vt:lpstr>Arial</vt:lpstr>
      <vt:lpstr>Calibri</vt:lpstr>
      <vt:lpstr>Calibri Light</vt:lpstr>
      <vt:lpstr>SansSerif</vt:lpstr>
      <vt:lpstr>Sicoob Sans RC</vt:lpstr>
      <vt:lpstr>SicoobSansRC3-Regular</vt:lpstr>
      <vt:lpstr>Times New Roman</vt:lpstr>
      <vt:lpstr>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ORDEM DO DIA: (Assembleia Geral Extraordinária)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ORDEM DO DIA: (Assembleia Geral Ordinária)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REDES SOCIAIS</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3169 - Melina Rezende Oliveira</dc:creator>
  <cp:lastModifiedBy>3169 - Elizangela Silva Gonçalves</cp:lastModifiedBy>
  <cp:revision>173</cp:revision>
  <cp:lastPrinted>2023-08-31T16:17:59Z</cp:lastPrinted>
  <dcterms:created xsi:type="dcterms:W3CDTF">2023-07-18T10:32:48Z</dcterms:created>
  <dcterms:modified xsi:type="dcterms:W3CDTF">2024-04-01T14:19:45Z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44b72c9-df86-4ad9-b13e-6f826ef494bf_Enabled">
    <vt:lpwstr>true</vt:lpwstr>
  </property>
  <property fmtid="{D5CDD505-2E9C-101B-9397-08002B2CF9AE}" pid="3" name="MSIP_Label_444b72c9-df86-4ad9-b13e-6f826ef494bf_SetDate">
    <vt:lpwstr>2023-08-17T17:44:32Z</vt:lpwstr>
  </property>
  <property fmtid="{D5CDD505-2E9C-101B-9397-08002B2CF9AE}" pid="4" name="MSIP_Label_444b72c9-df86-4ad9-b13e-6f826ef494bf_Method">
    <vt:lpwstr>Privileged</vt:lpwstr>
  </property>
  <property fmtid="{D5CDD505-2E9C-101B-9397-08002B2CF9AE}" pid="5" name="MSIP_Label_444b72c9-df86-4ad9-b13e-6f826ef494bf_Name">
    <vt:lpwstr>PÚBLICA</vt:lpwstr>
  </property>
  <property fmtid="{D5CDD505-2E9C-101B-9397-08002B2CF9AE}" pid="6" name="MSIP_Label_444b72c9-df86-4ad9-b13e-6f826ef494bf_SiteId">
    <vt:lpwstr>28b886f2-1894-4dda-9cf2-066ad2e94c2c</vt:lpwstr>
  </property>
  <property fmtid="{D5CDD505-2E9C-101B-9397-08002B2CF9AE}" pid="7" name="MSIP_Label_444b72c9-df86-4ad9-b13e-6f826ef494bf_ActionId">
    <vt:lpwstr>03a5c909-bb38-4e24-b7a2-f42203050ac1</vt:lpwstr>
  </property>
  <property fmtid="{D5CDD505-2E9C-101B-9397-08002B2CF9AE}" pid="8" name="MSIP_Label_444b72c9-df86-4ad9-b13e-6f826ef494bf_ContentBits">
    <vt:lpwstr>0</vt:lpwstr>
  </property>
  <property fmtid="{D5CDD505-2E9C-101B-9397-08002B2CF9AE}" pid="9" name="ContentTypeId">
    <vt:lpwstr>0x01010060444DE9C1B0A34798B0E3EDD0060343</vt:lpwstr>
  </property>
  <property fmtid="{D5CDD505-2E9C-101B-9397-08002B2CF9AE}" pid="10" name="MediaServiceImageTags">
    <vt:lpwstr/>
  </property>
</Properties>
</file>